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2" r:id="rId2"/>
    <p:sldId id="295" r:id="rId3"/>
    <p:sldId id="294" r:id="rId4"/>
    <p:sldId id="259" r:id="rId5"/>
    <p:sldId id="260" r:id="rId6"/>
    <p:sldId id="261" r:id="rId7"/>
    <p:sldId id="262" r:id="rId8"/>
    <p:sldId id="263" r:id="rId9"/>
    <p:sldId id="264" r:id="rId10"/>
    <p:sldId id="265" r:id="rId11"/>
    <p:sldId id="266" r:id="rId12"/>
    <p:sldId id="298" r:id="rId13"/>
    <p:sldId id="268" r:id="rId14"/>
    <p:sldId id="267" r:id="rId15"/>
    <p:sldId id="269" r:id="rId16"/>
    <p:sldId id="270" r:id="rId17"/>
    <p:sldId id="271" r:id="rId18"/>
    <p:sldId id="272" r:id="rId19"/>
    <p:sldId id="302" r:id="rId20"/>
    <p:sldId id="273" r:id="rId21"/>
    <p:sldId id="299" r:id="rId22"/>
    <p:sldId id="300" r:id="rId23"/>
    <p:sldId id="301" r:id="rId24"/>
    <p:sldId id="275" r:id="rId25"/>
    <p:sldId id="276" r:id="rId26"/>
    <p:sldId id="277" r:id="rId27"/>
    <p:sldId id="278" r:id="rId28"/>
    <p:sldId id="304" r:id="rId29"/>
    <p:sldId id="279" r:id="rId30"/>
    <p:sldId id="303" r:id="rId31"/>
    <p:sldId id="281" r:id="rId32"/>
    <p:sldId id="296" r:id="rId33"/>
    <p:sldId id="282" r:id="rId34"/>
    <p:sldId id="283" r:id="rId35"/>
    <p:sldId id="284" r:id="rId36"/>
    <p:sldId id="285" r:id="rId37"/>
    <p:sldId id="286" r:id="rId38"/>
    <p:sldId id="287" r:id="rId39"/>
    <p:sldId id="288" r:id="rId40"/>
    <p:sldId id="289" r:id="rId41"/>
    <p:sldId id="290" r:id="rId42"/>
    <p:sldId id="291" r:id="rId43"/>
    <p:sldId id="297"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6F83"/>
    <a:srgbClr val="FFFFFF"/>
    <a:srgbClr val="556878"/>
    <a:srgbClr val="0D4940"/>
    <a:srgbClr val="2E5263"/>
    <a:srgbClr val="0E8CE0"/>
    <a:srgbClr val="F8F8F8"/>
    <a:srgbClr val="FCF8E3"/>
    <a:srgbClr val="010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4" autoAdjust="0"/>
    <p:restoredTop sz="94333" autoAdjust="0"/>
  </p:normalViewPr>
  <p:slideViewPr>
    <p:cSldViewPr snapToGrid="0">
      <p:cViewPr varScale="1">
        <p:scale>
          <a:sx n="69" d="100"/>
          <a:sy n="69" d="100"/>
        </p:scale>
        <p:origin x="390" y="66"/>
      </p:cViewPr>
      <p:guideLst/>
    </p:cSldViewPr>
  </p:slideViewPr>
  <p:outlineViewPr>
    <p:cViewPr>
      <p:scale>
        <a:sx n="33" d="100"/>
        <a:sy n="33" d="100"/>
      </p:scale>
      <p:origin x="0" y="-8016"/>
    </p:cViewPr>
  </p:outlineViewPr>
  <p:notesTextViewPr>
    <p:cViewPr>
      <p:scale>
        <a:sx n="1" d="1"/>
        <a:sy n="1" d="1"/>
      </p:scale>
      <p:origin x="0" y="0"/>
    </p:cViewPr>
  </p:notesTextViewPr>
  <p:notesViewPr>
    <p:cSldViewPr snapToGrid="0">
      <p:cViewPr varScale="1">
        <p:scale>
          <a:sx n="57" d="100"/>
          <a:sy n="57" d="100"/>
        </p:scale>
        <p:origin x="280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4CEA3-6FCA-4446-865E-C04DF798CE5C}" type="datetimeFigureOut">
              <a:rPr lang="zh-CN" altLang="en-US" smtClean="0"/>
              <a:t>2015-12-18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ED351-CD57-4051-9D1E-E6CF746590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7ED351-CD57-4051-9D1E-E6CF746590C9}"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7ED351-CD57-4051-9D1E-E6CF746590C9}" type="slidenum">
              <a:rPr lang="zh-CN" altLang="en-US" smtClean="0"/>
              <a:t>15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7ED351-CD57-4051-9D1E-E6CF746590C9}" type="slidenum">
              <a:rPr lang="zh-CN" altLang="en-US" smtClean="0"/>
              <a:t>36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36646F9-BCBF-4C12-9C73-9C8DA6A61CE7}" type="datetimeFigureOut">
              <a:rPr lang="zh-CN" altLang="en-US" smtClean="0"/>
              <a:t>2015-12-18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1D80FF-D3AE-4618-B12D-CC75BCFCEF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646F9-BCBF-4C12-9C73-9C8DA6A61CE7}" type="datetimeFigureOut">
              <a:rPr lang="zh-CN" altLang="en-US" smtClean="0"/>
              <a:t>2015-12-18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D80FF-D3AE-4618-B12D-CC75BCFCEF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6F83"/>
        </a:solidFill>
        <a:effectLst/>
      </p:bgPr>
    </p:bg>
    <p:spTree>
      <p:nvGrpSpPr>
        <p:cNvPr id="1" name=""/>
        <p:cNvGrpSpPr/>
        <p:nvPr/>
      </p:nvGrpSpPr>
      <p:grpSpPr>
        <a:xfrm>
          <a:off x="0" y="0"/>
          <a:ext cx="0" cy="0"/>
          <a:chOff x="0" y="0"/>
          <a:chExt cx="0" cy="0"/>
        </a:xfrm>
      </p:grpSpPr>
      <p:sp>
        <p:nvSpPr>
          <p:cNvPr id="16386" name="标题 1"/>
          <p:cNvSpPr>
            <a:spLocks noChangeArrowheads="1"/>
          </p:cNvSpPr>
          <p:nvPr/>
        </p:nvSpPr>
        <p:spPr bwMode="auto">
          <a:xfrm>
            <a:off x="7478713" y="4984750"/>
            <a:ext cx="4181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eaLnBrk="1" hangingPunct="1">
              <a:spcBef>
                <a:spcPct val="0"/>
              </a:spcBef>
              <a:buFont typeface="Arial" pitchFamily="34" charset="0"/>
              <a:buNone/>
            </a:pPr>
            <a:r>
              <a:rPr kumimoji="0" lang="en-US" altLang="zh-CN" dirty="0">
                <a:solidFill>
                  <a:schemeClr val="accent1">
                    <a:lumMod val="20000"/>
                    <a:lumOff val="80000"/>
                  </a:schemeClr>
                </a:solidFill>
                <a:latin typeface="楷体" pitchFamily="49" charset="-122"/>
                <a:ea typeface="楷体" pitchFamily="49" charset="-122"/>
                <a:sym typeface="楷体" pitchFamily="49" charset="-122"/>
              </a:rPr>
              <a:t>——</a:t>
            </a:r>
            <a:r>
              <a:rPr kumimoji="0" lang="zh-CN" altLang="en-US" dirty="0">
                <a:solidFill>
                  <a:schemeClr val="accent1">
                    <a:lumMod val="20000"/>
                    <a:lumOff val="80000"/>
                  </a:schemeClr>
                </a:solidFill>
                <a:latin typeface="楷体" pitchFamily="49" charset="-122"/>
                <a:ea typeface="楷体" pitchFamily="49" charset="-122"/>
                <a:sym typeface="楷体" pitchFamily="49" charset="-122"/>
              </a:rPr>
              <a:t>成都双扬科技</a:t>
            </a:r>
            <a:endParaRPr kumimoji="0" lang="en-US" altLang="zh-CN" dirty="0">
              <a:solidFill>
                <a:schemeClr val="accent1">
                  <a:lumMod val="20000"/>
                  <a:lumOff val="80000"/>
                </a:schemeClr>
              </a:solidFill>
              <a:latin typeface="楷体" pitchFamily="49" charset="-122"/>
              <a:ea typeface="楷体" pitchFamily="49" charset="-122"/>
              <a:sym typeface="楷体" pitchFamily="49" charset="-122"/>
            </a:endParaRPr>
          </a:p>
        </p:txBody>
      </p:sp>
      <p:pic>
        <p:nvPicPr>
          <p:cNvPr id="16387" name="图片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531" y="1531938"/>
            <a:ext cx="165893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矩形 19"/>
          <p:cNvSpPr>
            <a:spLocks noChangeArrowheads="1"/>
          </p:cNvSpPr>
          <p:nvPr/>
        </p:nvSpPr>
        <p:spPr bwMode="auto">
          <a:xfrm>
            <a:off x="3532188" y="4278313"/>
            <a:ext cx="512762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dirty="0">
                <a:solidFill>
                  <a:schemeClr val="accent1">
                    <a:lumMod val="20000"/>
                    <a:lumOff val="80000"/>
                  </a:schemeClr>
                </a:solidFill>
                <a:sym typeface="华文楷体" pitchFamily="2" charset="-122"/>
              </a:rPr>
              <a:t>主讲人</a:t>
            </a:r>
            <a:r>
              <a:rPr kumimoji="0" lang="zh-CN" altLang="en-US" dirty="0" smtClean="0">
                <a:solidFill>
                  <a:schemeClr val="accent1">
                    <a:lumMod val="20000"/>
                    <a:lumOff val="80000"/>
                  </a:schemeClr>
                </a:solidFill>
                <a:sym typeface="华文楷体" pitchFamily="2" charset="-122"/>
              </a:rPr>
              <a:t>：</a:t>
            </a:r>
            <a:r>
              <a:rPr kumimoji="0" lang="zh-CN" altLang="en-US" dirty="0">
                <a:solidFill>
                  <a:schemeClr val="accent1">
                    <a:lumMod val="20000"/>
                    <a:lumOff val="80000"/>
                  </a:schemeClr>
                </a:solidFill>
                <a:sym typeface="华文楷体" pitchFamily="2" charset="-122"/>
              </a:rPr>
              <a:t>万宝玉</a:t>
            </a:r>
          </a:p>
        </p:txBody>
      </p:sp>
      <p:sp>
        <p:nvSpPr>
          <p:cNvPr id="6" name="日期占位符 3"/>
          <p:cNvSpPr>
            <a:spLocks noGrp="1"/>
          </p:cNvSpPr>
          <p:nvPr>
            <p:ph type="dt" sz="quarter" idx="10"/>
          </p:nvPr>
        </p:nvSpPr>
        <p:spPr>
          <a:xfrm>
            <a:off x="8382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zh-CN" dirty="0" smtClean="0"/>
              <a:t>
            </a:t>
            </a:r>
            <a:fld id="{B0A0CA97-42E7-451B-B9C8-58AC2A42B6DE}" type="datetime1">
              <a:rPr lang="zh-CN" altLang="en-US" dirty="0" smtClean="0">
                <a:solidFill>
                  <a:schemeClr val="bg1"/>
                </a:solidFill>
              </a:rPr>
              <a:t>2015-12-18</a:t>
            </a:fld>
            <a:r>
              <a:rPr lang="zh-CN" altLang="zh-CN" dirty="0" smtClean="0"/>
              <a:t>
            </a:t>
            </a:r>
            <a:endParaRPr lang="zh-CN" altLang="zh-CN" sz="1800" dirty="0" smtClean="0"/>
          </a:p>
        </p:txBody>
      </p:sp>
      <p:sp>
        <p:nvSpPr>
          <p:cNvPr id="2" name="标题 1"/>
          <p:cNvSpPr>
            <a:spLocks noGrp="1"/>
          </p:cNvSpPr>
          <p:nvPr>
            <p:ph type="ctrTitle"/>
          </p:nvPr>
        </p:nvSpPr>
        <p:spPr>
          <a:xfrm>
            <a:off x="3208020" y="2948781"/>
            <a:ext cx="5775960" cy="892175"/>
          </a:xfrm>
        </p:spPr>
        <p:txBody>
          <a:bodyPr>
            <a:normAutofit/>
          </a:bodyPr>
          <a:lstStyle/>
          <a:p>
            <a:pPr lvl="0"/>
            <a:r>
              <a:rPr lang="zh-CN" altLang="en-US" sz="5400" dirty="0">
                <a:solidFill>
                  <a:srgbClr val="5B9BD5">
                    <a:lumMod val="40000"/>
                    <a:lumOff val="60000"/>
                  </a:srgbClr>
                </a:solidFill>
                <a:latin typeface="华文楷体" pitchFamily="2" charset="-122"/>
                <a:ea typeface="华文楷体" pitchFamily="2" charset="-122"/>
                <a:cs typeface="+mn-cs"/>
                <a:sym typeface="华文楷体" pitchFamily="2" charset="-122"/>
              </a:rPr>
              <a:t>双扬智慧云校园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a:xfrm>
            <a:off x="0" y="2523066"/>
            <a:ext cx="12192000" cy="4334933"/>
          </a:xfrm>
          <a:prstGeom prst="rect">
            <a:avLst/>
          </a:prstGeom>
        </p:spPr>
      </p:pic>
      <p:sp>
        <p:nvSpPr>
          <p:cNvPr id="59394" name="标题 1"/>
          <p:cNvSpPr>
            <a:spLocks noGrp="1" noChangeArrowheads="1"/>
          </p:cNvSpPr>
          <p:nvPr>
            <p:ph type="title" idx="4294967295"/>
          </p:nvPr>
        </p:nvSpPr>
        <p:spPr>
          <a:xfrm>
            <a:off x="779463" y="186967"/>
            <a:ext cx="7110412" cy="1763713"/>
          </a:xfrm>
        </p:spPr>
        <p:txBody>
          <a:bodyPr/>
          <a:lstStyle/>
          <a:p>
            <a:pPr marL="0" indent="0" eaLnBrk="1" hangingPunct="1"/>
            <a:r>
              <a:rPr kumimoji="0" lang="zh-CN" altLang="en-US" dirty="0" smtClean="0">
                <a:solidFill>
                  <a:schemeClr val="accent1">
                    <a:lumMod val="20000"/>
                    <a:lumOff val="80000"/>
                  </a:schemeClr>
                </a:solidFill>
                <a:latin typeface="华文楷体" pitchFamily="2" charset="-122"/>
                <a:ea typeface="华文楷体" pitchFamily="2" charset="-122"/>
              </a:rPr>
              <a:t>管理员</a:t>
            </a:r>
            <a:br>
              <a:rPr kumimoji="0" lang="zh-CN" altLang="en-US" dirty="0" smtClean="0">
                <a:solidFill>
                  <a:schemeClr val="accent1">
                    <a:lumMod val="20000"/>
                    <a:lumOff val="80000"/>
                  </a:schemeClr>
                </a:solidFill>
                <a:latin typeface="华文楷体" pitchFamily="2" charset="-122"/>
                <a:ea typeface="华文楷体" pitchFamily="2" charset="-122"/>
              </a:rPr>
            </a:br>
            <a:r>
              <a:rPr kumimoji="0" lang="zh-CN" altLang="en-US"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功能教室管理</a:t>
            </a:r>
          </a:p>
        </p:txBody>
      </p:sp>
      <p:sp>
        <p:nvSpPr>
          <p:cNvPr id="47111" name="矩形 6"/>
          <p:cNvSpPr>
            <a:spLocks noChangeArrowheads="1"/>
          </p:cNvSpPr>
          <p:nvPr/>
        </p:nvSpPr>
        <p:spPr bwMode="auto">
          <a:xfrm>
            <a:off x="9083131" y="4199909"/>
            <a:ext cx="920678" cy="31750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7113" name="矩形 8"/>
          <p:cNvSpPr>
            <a:spLocks noChangeArrowheads="1"/>
          </p:cNvSpPr>
          <p:nvPr/>
        </p:nvSpPr>
        <p:spPr bwMode="auto">
          <a:xfrm>
            <a:off x="6587580" y="3645137"/>
            <a:ext cx="2065101" cy="110954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查看教师申请记录，审核教师申请，批准或否决教师申请</a:t>
            </a:r>
          </a:p>
        </p:txBody>
      </p:sp>
      <p:sp>
        <p:nvSpPr>
          <p:cNvPr id="8" name="矩形 3"/>
          <p:cNvSpPr>
            <a:spLocks noChangeArrowheads="1"/>
          </p:cNvSpPr>
          <p:nvPr/>
        </p:nvSpPr>
        <p:spPr bwMode="auto">
          <a:xfrm>
            <a:off x="606422" y="6232844"/>
            <a:ext cx="1052646" cy="376214"/>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0" name="矩形 5"/>
          <p:cNvSpPr>
            <a:spLocks noChangeArrowheads="1"/>
          </p:cNvSpPr>
          <p:nvPr/>
        </p:nvSpPr>
        <p:spPr bwMode="auto">
          <a:xfrm>
            <a:off x="2062343" y="5447766"/>
            <a:ext cx="2917936" cy="129004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None/>
            </a:pPr>
            <a:r>
              <a:rPr kumimoji="0" lang="zh-CN" altLang="en-US" sz="1800" dirty="0">
                <a:solidFill>
                  <a:srgbClr val="FFFFFF"/>
                </a:solidFill>
                <a:latin typeface="华文楷体" pitchFamily="2" charset="-122"/>
                <a:sym typeface="华文楷体" pitchFamily="2" charset="-122"/>
              </a:rPr>
              <a:t>录入功能教室</a:t>
            </a:r>
            <a:r>
              <a:rPr kumimoji="0" lang="zh-CN" altLang="en-US" sz="1800" dirty="0" smtClean="0">
                <a:solidFill>
                  <a:srgbClr val="FFFFFF"/>
                </a:solidFill>
                <a:latin typeface="华文楷体" pitchFamily="2" charset="-122"/>
                <a:sym typeface="华文楷体" pitchFamily="2" charset="-122"/>
              </a:rPr>
              <a:t>，在线处理教师功能教室使用申请，避免出现教师申请出现时间、地点的冲突</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p:cBhvr>
                                        <p:cTn id="10" dur="1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10"/>
                                        </p:tgtEl>
                                      </p:cBhvr>
                                    </p:animEffec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7111"/>
                                        </p:tgtEl>
                                        <p:attrNameLst>
                                          <p:attrName>style.visibility</p:attrName>
                                        </p:attrNameLst>
                                      </p:cBhvr>
                                      <p:to>
                                        <p:strVal val="visible"/>
                                      </p:to>
                                    </p:set>
                                    <p:animEffect>
                                      <p:cBhvr>
                                        <p:cTn id="19" dur="10"/>
                                        <p:tgtEl>
                                          <p:spTgt spid="4711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7113"/>
                                        </p:tgtEl>
                                        <p:attrNameLst>
                                          <p:attrName>style.visibility</p:attrName>
                                        </p:attrNameLst>
                                      </p:cBhvr>
                                      <p:to>
                                        <p:strVal val="visible"/>
                                      </p:to>
                                    </p:set>
                                    <p:animEffect>
                                      <p:cBhvr>
                                        <p:cTn id="23" dur="1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bldLvl="0" animBg="1" autoUpdateAnimBg="0"/>
      <p:bldP spid="47113" grpId="0" bldLvl="0" animBg="1" autoUpdateAnimBg="0"/>
      <p:bldP spid="8" grpId="0" animBg="1"/>
      <p:bldP spid="10" grpId="0" bldLvl="0" animBg="1" autoUpdateAnimBg="0"/>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66452" y="1689812"/>
            <a:ext cx="11244764" cy="5135244"/>
          </a:xfrm>
          <a:prstGeom prst="rect">
            <a:avLst/>
          </a:prstGeom>
        </p:spPr>
      </p:pic>
      <p:sp>
        <p:nvSpPr>
          <p:cNvPr id="60418" name="标题 1"/>
          <p:cNvSpPr>
            <a:spLocks noGrp="1" noChangeArrowheads="1"/>
          </p:cNvSpPr>
          <p:nvPr>
            <p:ph type="title" idx="4294967295"/>
          </p:nvPr>
        </p:nvSpPr>
        <p:spPr>
          <a:xfrm>
            <a:off x="779463" y="212725"/>
            <a:ext cx="6791325" cy="1454150"/>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lang="zh-CN" altLang="en-US" sz="3200" dirty="0">
                <a:solidFill>
                  <a:schemeClr val="accent1">
                    <a:lumMod val="20000"/>
                    <a:lumOff val="80000"/>
                  </a:schemeClr>
                </a:solidFill>
                <a:latin typeface="华文楷体" pitchFamily="2" charset="-122"/>
                <a:ea typeface="华文楷体" pitchFamily="2" charset="-122"/>
              </a:rPr>
              <a:t>特殊项</a:t>
            </a:r>
            <a:r>
              <a:rPr kumimoji="0" lang="zh-CN" altLang="en-US" sz="3200" dirty="0" smtClean="0">
                <a:solidFill>
                  <a:schemeClr val="accent1">
                    <a:lumMod val="20000"/>
                    <a:lumOff val="80000"/>
                  </a:schemeClr>
                </a:solidFill>
                <a:latin typeface="华文楷体" pitchFamily="2" charset="-122"/>
                <a:ea typeface="华文楷体" pitchFamily="2" charset="-122"/>
              </a:rPr>
              <a:t>设置</a:t>
            </a:r>
          </a:p>
        </p:txBody>
      </p:sp>
      <p:sp>
        <p:nvSpPr>
          <p:cNvPr id="48132" name="矩形 7"/>
          <p:cNvSpPr>
            <a:spLocks noChangeArrowheads="1"/>
          </p:cNvSpPr>
          <p:nvPr/>
        </p:nvSpPr>
        <p:spPr bwMode="auto">
          <a:xfrm>
            <a:off x="7570788" y="3445418"/>
            <a:ext cx="475932" cy="34281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8135" name="矩形 11"/>
          <p:cNvSpPr>
            <a:spLocks noChangeArrowheads="1"/>
          </p:cNvSpPr>
          <p:nvPr/>
        </p:nvSpPr>
        <p:spPr bwMode="auto">
          <a:xfrm>
            <a:off x="5728926" y="3409406"/>
            <a:ext cx="541245" cy="37882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8" name="矩形 11"/>
          <p:cNvSpPr>
            <a:spLocks noChangeArrowheads="1"/>
          </p:cNvSpPr>
          <p:nvPr/>
        </p:nvSpPr>
        <p:spPr bwMode="auto">
          <a:xfrm>
            <a:off x="1115707" y="6093170"/>
            <a:ext cx="1086442" cy="39080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9" name="矩形 13"/>
          <p:cNvSpPr>
            <a:spLocks noChangeArrowheads="1"/>
          </p:cNvSpPr>
          <p:nvPr/>
        </p:nvSpPr>
        <p:spPr bwMode="auto">
          <a:xfrm>
            <a:off x="2483286" y="5377656"/>
            <a:ext cx="2454979" cy="119881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设置综合素质成绩显示方式、是否允许教师查看全年级成绩以及年级名称</a:t>
            </a:r>
            <a:endParaRPr kumimoji="0" lang="zh-CN" altLang="en-US" sz="1800" dirty="0">
              <a:solidFill>
                <a:srgbClr val="FFFFFF"/>
              </a:solidFill>
              <a:latin typeface="华文楷体" pitchFamily="2" charset="-122"/>
              <a:sym typeface="华文楷体" pitchFamily="2" charset="-122"/>
            </a:endParaRPr>
          </a:p>
        </p:txBody>
      </p:sp>
      <p:sp>
        <p:nvSpPr>
          <p:cNvPr id="10" name="矩形 11"/>
          <p:cNvSpPr>
            <a:spLocks noChangeArrowheads="1"/>
          </p:cNvSpPr>
          <p:nvPr/>
        </p:nvSpPr>
        <p:spPr bwMode="auto">
          <a:xfrm>
            <a:off x="5715863" y="3878612"/>
            <a:ext cx="541245" cy="37882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1" name="矩形 7"/>
          <p:cNvSpPr>
            <a:spLocks noChangeArrowheads="1"/>
          </p:cNvSpPr>
          <p:nvPr/>
        </p:nvSpPr>
        <p:spPr bwMode="auto">
          <a:xfrm>
            <a:off x="7570788" y="3956852"/>
            <a:ext cx="632686" cy="30058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2" name="矩形 11"/>
          <p:cNvSpPr>
            <a:spLocks noChangeArrowheads="1"/>
          </p:cNvSpPr>
          <p:nvPr/>
        </p:nvSpPr>
        <p:spPr bwMode="auto">
          <a:xfrm>
            <a:off x="5818211" y="4347818"/>
            <a:ext cx="1092040" cy="47237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3" name="矩形 12"/>
          <p:cNvSpPr>
            <a:spLocks noChangeArrowheads="1"/>
          </p:cNvSpPr>
          <p:nvPr/>
        </p:nvSpPr>
        <p:spPr bwMode="auto">
          <a:xfrm>
            <a:off x="7570788" y="4391459"/>
            <a:ext cx="4140428" cy="42873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8134" name="矩形 9"/>
          <p:cNvSpPr>
            <a:spLocks noChangeArrowheads="1"/>
          </p:cNvSpPr>
          <p:nvPr/>
        </p:nvSpPr>
        <p:spPr bwMode="auto">
          <a:xfrm>
            <a:off x="5542858" y="4509034"/>
            <a:ext cx="3265209" cy="146180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当前状态为允许（班主任可查看全年级各班成绩，科任老师可查看全年级本学科成绩），点击</a:t>
            </a:r>
            <a:r>
              <a:rPr kumimoji="0" lang="zh-CN" altLang="en-US" sz="1800" dirty="0">
                <a:solidFill>
                  <a:srgbClr val="FFFFFF"/>
                </a:solidFill>
                <a:latin typeface="华文楷体" pitchFamily="2" charset="-122"/>
                <a:sym typeface="华文楷体" pitchFamily="2" charset="-122"/>
              </a:rPr>
              <a:t>不允许</a:t>
            </a:r>
            <a:r>
              <a:rPr kumimoji="0" lang="zh-CN" altLang="en-US" sz="1800" dirty="0" smtClean="0">
                <a:solidFill>
                  <a:srgbClr val="FFFFFF"/>
                </a:solidFill>
                <a:latin typeface="华文楷体" pitchFamily="2" charset="-122"/>
                <a:sym typeface="华文楷体" pitchFamily="2" charset="-122"/>
              </a:rPr>
              <a:t>，班主任和科任老师无查看其他班级成绩权限</a:t>
            </a:r>
            <a:endParaRPr kumimoji="0" lang="zh-CN" altLang="en-US" sz="1800" dirty="0">
              <a:solidFill>
                <a:srgbClr val="FFFFFF"/>
              </a:solidFill>
              <a:latin typeface="华文楷体" pitchFamily="2" charset="-122"/>
              <a:sym typeface="华文楷体" pitchFamily="2" charset="-122"/>
            </a:endParaRPr>
          </a:p>
        </p:txBody>
      </p:sp>
      <p:sp>
        <p:nvSpPr>
          <p:cNvPr id="14" name="矩形 9"/>
          <p:cNvSpPr>
            <a:spLocks noChangeArrowheads="1"/>
          </p:cNvSpPr>
          <p:nvPr/>
        </p:nvSpPr>
        <p:spPr bwMode="auto">
          <a:xfrm>
            <a:off x="5556954" y="2087708"/>
            <a:ext cx="2706593" cy="102243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当前综合素质成绩的显示方式为等级，点击分数，显示方式切换为等级</a:t>
            </a:r>
            <a:endParaRPr kumimoji="0" lang="zh-CN" altLang="en-US" sz="1800" dirty="0">
              <a:solidFill>
                <a:srgbClr val="FFFFFF"/>
              </a:solidFill>
              <a:latin typeface="华文楷体" pitchFamily="2" charset="-122"/>
              <a:sym typeface="华文楷体" pitchFamily="2" charset="-122"/>
            </a:endParaRPr>
          </a:p>
        </p:txBody>
      </p:sp>
      <p:sp>
        <p:nvSpPr>
          <p:cNvPr id="15" name="矩形 9"/>
          <p:cNvSpPr>
            <a:spLocks noChangeArrowheads="1"/>
          </p:cNvSpPr>
          <p:nvPr/>
        </p:nvSpPr>
        <p:spPr bwMode="auto">
          <a:xfrm>
            <a:off x="6088834" y="5193037"/>
            <a:ext cx="3304903" cy="160085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当前显示方式为入学年份（</a:t>
            </a:r>
            <a:r>
              <a:rPr kumimoji="0" lang="en-US" altLang="zh-CN" sz="1800" dirty="0" smtClean="0">
                <a:solidFill>
                  <a:srgbClr val="FFFFFF"/>
                </a:solidFill>
                <a:latin typeface="华文楷体" pitchFamily="2" charset="-122"/>
                <a:sym typeface="华文楷体" pitchFamily="2" charset="-122"/>
              </a:rPr>
              <a:t>2015</a:t>
            </a:r>
            <a:r>
              <a:rPr kumimoji="0" lang="zh-CN" altLang="en-US" sz="1800" dirty="0" smtClean="0">
                <a:solidFill>
                  <a:srgbClr val="FFFFFF"/>
                </a:solidFill>
                <a:latin typeface="华文楷体" pitchFamily="2" charset="-122"/>
                <a:sym typeface="华文楷体" pitchFamily="2" charset="-122"/>
              </a:rPr>
              <a:t>级），点击按数字，显示方式切换为数字（七年级），点击按毕业年级，显示方式切换为毕业年份（</a:t>
            </a:r>
            <a:r>
              <a:rPr kumimoji="0" lang="en-US" altLang="zh-CN" sz="1800" dirty="0" smtClean="0">
                <a:solidFill>
                  <a:srgbClr val="FFFFFF"/>
                </a:solidFill>
                <a:latin typeface="华文楷体" pitchFamily="2" charset="-122"/>
                <a:sym typeface="华文楷体" pitchFamily="2" charset="-122"/>
              </a:rPr>
              <a:t>2018</a:t>
            </a:r>
            <a:r>
              <a:rPr kumimoji="0" lang="zh-CN" altLang="en-US" sz="1800" dirty="0" smtClean="0">
                <a:solidFill>
                  <a:srgbClr val="FFFFFF"/>
                </a:solidFill>
                <a:latin typeface="华文楷体" pitchFamily="2" charset="-122"/>
                <a:sym typeface="华文楷体" pitchFamily="2" charset="-122"/>
              </a:rPr>
              <a:t>届）</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p:cBhvr>
                                        <p:cTn id="10" dur="1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9"/>
                                        </p:tgtEl>
                                      </p:cBhvr>
                                    </p:animEffect>
                                    <p:set>
                                      <p:cBhvr>
                                        <p:cTn id="15" dur="1" fill="hold">
                                          <p:stCondLst>
                                            <p:cond delay="9"/>
                                          </p:stCondLst>
                                        </p:cTn>
                                        <p:tgtEl>
                                          <p:spTgt spid="9"/>
                                        </p:tgtEl>
                                        <p:attrNameLst>
                                          <p:attrName>style.visibility</p:attrName>
                                        </p:attrNameLst>
                                      </p:cBhvr>
                                      <p:to>
                                        <p:strVal val="hidden"/>
                                      </p:to>
                                    </p:set>
                                  </p:childTnLst>
                                </p:cTn>
                              </p:par>
                            </p:childTnLst>
                          </p:cTn>
                        </p:par>
                        <p:par>
                          <p:cTn id="16" fill="hold">
                            <p:stCondLst>
                              <p:cond delay="10"/>
                            </p:stCondLst>
                            <p:childTnLst>
                              <p:par>
                                <p:cTn id="17" presetID="10" presetClass="entr" presetSubtype="0" fill="hold" grpId="0" nodeType="afterEffect">
                                  <p:stCondLst>
                                    <p:cond delay="0"/>
                                  </p:stCondLst>
                                  <p:childTnLst>
                                    <p:set>
                                      <p:cBhvr>
                                        <p:cTn id="18" dur="1" fill="hold">
                                          <p:stCondLst>
                                            <p:cond delay="0"/>
                                          </p:stCondLst>
                                        </p:cTn>
                                        <p:tgtEl>
                                          <p:spTgt spid="48132"/>
                                        </p:tgtEl>
                                        <p:attrNameLst>
                                          <p:attrName>style.visibility</p:attrName>
                                        </p:attrNameLst>
                                      </p:cBhvr>
                                      <p:to>
                                        <p:strVal val="visible"/>
                                      </p:to>
                                    </p:set>
                                    <p:animEffect>
                                      <p:cBhvr>
                                        <p:cTn id="19" dur="10"/>
                                        <p:tgtEl>
                                          <p:spTgt spid="481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135"/>
                                        </p:tgtEl>
                                        <p:attrNameLst>
                                          <p:attrName>style.visibility</p:attrName>
                                        </p:attrNameLst>
                                      </p:cBhvr>
                                      <p:to>
                                        <p:strVal val="visible"/>
                                      </p:to>
                                    </p:set>
                                    <p:animEffect>
                                      <p:cBhvr>
                                        <p:cTn id="22" dur="10"/>
                                        <p:tgtEl>
                                          <p:spTgt spid="48135"/>
                                        </p:tgtEl>
                                      </p:cBhvr>
                                    </p:animEffect>
                                  </p:childTnLst>
                                </p:cTn>
                              </p:par>
                            </p:childTnLst>
                          </p:cTn>
                        </p:par>
                        <p:par>
                          <p:cTn id="23" fill="hold">
                            <p:stCondLst>
                              <p:cond delay="2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p:cBhvr>
                                        <p:cTn id="26" dur="1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8132"/>
                                        </p:tgtEl>
                                      </p:cBhvr>
                                    </p:animEffect>
                                    <p:set>
                                      <p:cBhvr>
                                        <p:cTn id="31" dur="1" fill="hold">
                                          <p:stCondLst>
                                            <p:cond delay="499"/>
                                          </p:stCondLst>
                                        </p:cTn>
                                        <p:tgtEl>
                                          <p:spTgt spid="4813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8135"/>
                                        </p:tgtEl>
                                      </p:cBhvr>
                                    </p:animEffect>
                                    <p:set>
                                      <p:cBhvr>
                                        <p:cTn id="34" dur="1" fill="hold">
                                          <p:stCondLst>
                                            <p:cond delay="499"/>
                                          </p:stCondLst>
                                        </p:cTn>
                                        <p:tgtEl>
                                          <p:spTgt spid="4813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8134"/>
                                        </p:tgtEl>
                                        <p:attrNameLst>
                                          <p:attrName>style.visibility</p:attrName>
                                        </p:attrNameLst>
                                      </p:cBhvr>
                                      <p:to>
                                        <p:strVal val="visible"/>
                                      </p:to>
                                    </p:set>
                                    <p:animEffect>
                                      <p:cBhvr>
                                        <p:cTn id="41" dur="10"/>
                                        <p:tgtEl>
                                          <p:spTgt spid="481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p:cBhvr>
                                        <p:cTn id="44" dur="10"/>
                                        <p:tgtEl>
                                          <p:spTgt spid="10"/>
                                        </p:tgtEl>
                                      </p:cBhvr>
                                    </p:animEffect>
                                  </p:childTnLst>
                                </p:cTn>
                              </p:par>
                            </p:childTnLst>
                          </p:cTn>
                        </p:par>
                        <p:par>
                          <p:cTn id="45" fill="hold">
                            <p:stCondLst>
                              <p:cond delay="51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p:cBhvr>
                                        <p:cTn id="48" dur="1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48134"/>
                                        </p:tgtEl>
                                      </p:cBhvr>
                                    </p:animEffect>
                                    <p:set>
                                      <p:cBhvr>
                                        <p:cTn id="53" dur="1" fill="hold">
                                          <p:stCondLst>
                                            <p:cond delay="499"/>
                                          </p:stCondLst>
                                        </p:cTn>
                                        <p:tgtEl>
                                          <p:spTgt spid="4813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p:cBhvr>
                                        <p:cTn id="62" dur="1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p:cBhvr>
                                        <p:cTn id="65" dur="10"/>
                                        <p:tgtEl>
                                          <p:spTgt spid="13"/>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p:cBhvr>
                                        <p:cTn id="69" dur="1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ldLvl="0" animBg="1" autoUpdateAnimBg="0"/>
      <p:bldP spid="48132" grpId="1" animBg="1"/>
      <p:bldP spid="48135" grpId="0" bldLvl="0" animBg="1" autoUpdateAnimBg="0"/>
      <p:bldP spid="48135" grpId="1" animBg="1"/>
      <p:bldP spid="8" grpId="0" animBg="1"/>
      <p:bldP spid="9" grpId="0" bldLvl="0" animBg="1" autoUpdateAnimBg="0"/>
      <p:bldP spid="9" grpId="1" animBg="1"/>
      <p:bldP spid="10" grpId="0" bldLvl="0" animBg="1" autoUpdateAnimBg="0"/>
      <p:bldP spid="10" grpId="1" animBg="1"/>
      <p:bldP spid="11" grpId="0" bldLvl="0" animBg="1" autoUpdateAnimBg="0"/>
      <p:bldP spid="11" grpId="1" animBg="1"/>
      <p:bldP spid="12" grpId="0" bldLvl="0" animBg="1" autoUpdateAnimBg="0"/>
      <p:bldP spid="13" grpId="0" bldLvl="0" animBg="1" autoUpdateAnimBg="0"/>
      <p:bldP spid="48134" grpId="0" bldLvl="0" animBg="1" autoUpdateAnimBg="0"/>
      <p:bldP spid="48134" grpId="1" animBg="1"/>
      <p:bldP spid="14" grpId="0" bldLvl="0" animBg="1" autoUpdateAnimBg="0"/>
      <p:bldP spid="14" grpId="1" animBg="1"/>
      <p:bldP spid="15"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039919" y="1569955"/>
            <a:ext cx="10105697" cy="5179296"/>
          </a:xfrm>
          <a:prstGeom prst="rect">
            <a:avLst/>
          </a:prstGeom>
        </p:spPr>
      </p:pic>
      <p:sp>
        <p:nvSpPr>
          <p:cNvPr id="60418" name="标题 1"/>
          <p:cNvSpPr>
            <a:spLocks noGrp="1" noChangeArrowheads="1"/>
          </p:cNvSpPr>
          <p:nvPr>
            <p:ph type="title" idx="4294967295"/>
          </p:nvPr>
        </p:nvSpPr>
        <p:spPr>
          <a:xfrm>
            <a:off x="779463" y="212725"/>
            <a:ext cx="6791325" cy="1454150"/>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考试统计</a:t>
            </a:r>
          </a:p>
        </p:txBody>
      </p:sp>
      <p:sp>
        <p:nvSpPr>
          <p:cNvPr id="10" name="矩形 11"/>
          <p:cNvSpPr>
            <a:spLocks noChangeArrowheads="1"/>
          </p:cNvSpPr>
          <p:nvPr/>
        </p:nvSpPr>
        <p:spPr bwMode="auto">
          <a:xfrm>
            <a:off x="1718441" y="6269543"/>
            <a:ext cx="951579" cy="42953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1" name="矩形 13"/>
          <p:cNvSpPr>
            <a:spLocks noChangeArrowheads="1"/>
          </p:cNvSpPr>
          <p:nvPr/>
        </p:nvSpPr>
        <p:spPr bwMode="auto">
          <a:xfrm>
            <a:off x="3095753" y="5685372"/>
            <a:ext cx="2520091" cy="75759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设置统计项及统计标准、排名值和统计比例</a:t>
            </a:r>
            <a:endParaRPr kumimoji="0" lang="zh-CN" altLang="en-US" sz="1800" dirty="0">
              <a:solidFill>
                <a:srgbClr val="FFFFFF"/>
              </a:solidFill>
              <a:latin typeface="华文楷体" pitchFamily="2" charset="-122"/>
              <a:sym typeface="华文楷体" pitchFamily="2" charset="-122"/>
            </a:endParaRPr>
          </a:p>
        </p:txBody>
      </p:sp>
      <p:sp>
        <p:nvSpPr>
          <p:cNvPr id="12" name="矩形 11"/>
          <p:cNvSpPr>
            <a:spLocks noChangeArrowheads="1"/>
          </p:cNvSpPr>
          <p:nvPr/>
        </p:nvSpPr>
        <p:spPr bwMode="auto">
          <a:xfrm>
            <a:off x="9308190" y="3133308"/>
            <a:ext cx="986693" cy="43678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3" name="矩形 13"/>
          <p:cNvSpPr>
            <a:spLocks noChangeArrowheads="1"/>
          </p:cNvSpPr>
          <p:nvPr/>
        </p:nvSpPr>
        <p:spPr bwMode="auto">
          <a:xfrm>
            <a:off x="5715435" y="3103929"/>
            <a:ext cx="3091022" cy="37879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设置设置基率方式和基率值</a:t>
            </a:r>
            <a:endParaRPr kumimoji="0" lang="zh-CN" altLang="en-US" sz="1800" dirty="0">
              <a:solidFill>
                <a:srgbClr val="FFFFFF"/>
              </a:solidFill>
              <a:latin typeface="华文楷体" pitchFamily="2" charset="-122"/>
              <a:sym typeface="华文楷体" pitchFamily="2" charset="-122"/>
            </a:endParaRPr>
          </a:p>
        </p:txBody>
      </p:sp>
      <p:sp>
        <p:nvSpPr>
          <p:cNvPr id="14" name="矩形 13"/>
          <p:cNvSpPr>
            <a:spLocks noChangeArrowheads="1"/>
          </p:cNvSpPr>
          <p:nvPr/>
        </p:nvSpPr>
        <p:spPr bwMode="auto">
          <a:xfrm>
            <a:off x="9292596" y="3540747"/>
            <a:ext cx="450494" cy="30603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7" name="矩形 13"/>
          <p:cNvSpPr>
            <a:spLocks noChangeArrowheads="1"/>
          </p:cNvSpPr>
          <p:nvPr/>
        </p:nvSpPr>
        <p:spPr bwMode="auto">
          <a:xfrm>
            <a:off x="6817494" y="3560867"/>
            <a:ext cx="1923309" cy="40171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修改统计项名称</a:t>
            </a:r>
            <a:endParaRPr kumimoji="0" lang="zh-CN" altLang="en-US" sz="1800" dirty="0">
              <a:solidFill>
                <a:srgbClr val="FFFFFF"/>
              </a:solidFill>
              <a:latin typeface="华文楷体" pitchFamily="2" charset="-122"/>
              <a:sym typeface="华文楷体" pitchFamily="2" charset="-122"/>
            </a:endParaRPr>
          </a:p>
        </p:txBody>
      </p:sp>
      <p:sp>
        <p:nvSpPr>
          <p:cNvPr id="18" name="矩形 17"/>
          <p:cNvSpPr>
            <a:spLocks noChangeArrowheads="1"/>
          </p:cNvSpPr>
          <p:nvPr/>
        </p:nvSpPr>
        <p:spPr bwMode="auto">
          <a:xfrm>
            <a:off x="4355799" y="1836413"/>
            <a:ext cx="893099" cy="37028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9" name="矩形 18"/>
          <p:cNvSpPr>
            <a:spLocks noChangeArrowheads="1"/>
          </p:cNvSpPr>
          <p:nvPr/>
        </p:nvSpPr>
        <p:spPr bwMode="auto">
          <a:xfrm>
            <a:off x="5375964" y="1835483"/>
            <a:ext cx="971159" cy="37121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0" name="矩形 13"/>
          <p:cNvSpPr>
            <a:spLocks noChangeArrowheads="1"/>
          </p:cNvSpPr>
          <p:nvPr/>
        </p:nvSpPr>
        <p:spPr bwMode="auto">
          <a:xfrm>
            <a:off x="3988852" y="2634182"/>
            <a:ext cx="2520092" cy="49912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设置排名对象和排名值</a:t>
            </a:r>
            <a:endParaRPr kumimoji="0" lang="zh-CN" altLang="en-US" sz="1800" dirty="0">
              <a:solidFill>
                <a:srgbClr val="FFFFFF"/>
              </a:solidFill>
              <a:latin typeface="华文楷体" pitchFamily="2" charset="-122"/>
              <a:sym typeface="华文楷体" pitchFamily="2" charset="-122"/>
            </a:endParaRPr>
          </a:p>
        </p:txBody>
      </p:sp>
      <p:sp>
        <p:nvSpPr>
          <p:cNvPr id="21" name="矩形 13"/>
          <p:cNvSpPr>
            <a:spLocks noChangeArrowheads="1"/>
          </p:cNvSpPr>
          <p:nvPr/>
        </p:nvSpPr>
        <p:spPr bwMode="auto">
          <a:xfrm>
            <a:off x="6587404" y="1786393"/>
            <a:ext cx="1683028" cy="46939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设置比率标准</a:t>
            </a:r>
            <a:endParaRPr kumimoji="0" lang="zh-CN" altLang="en-US" sz="1800" dirty="0">
              <a:solidFill>
                <a:srgbClr val="FFFFFF"/>
              </a:solidFill>
              <a:latin typeface="华文楷体" pitchFamily="2" charset="-122"/>
              <a:sym typeface="华文楷体" pitchFamily="2" charset="-122"/>
            </a:endParaRPr>
          </a:p>
        </p:txBody>
      </p:sp>
      <p:sp>
        <p:nvSpPr>
          <p:cNvPr id="15" name="矩形 14"/>
          <p:cNvSpPr>
            <a:spLocks noChangeArrowheads="1"/>
          </p:cNvSpPr>
          <p:nvPr/>
        </p:nvSpPr>
        <p:spPr bwMode="auto">
          <a:xfrm>
            <a:off x="3668968" y="1813361"/>
            <a:ext cx="559765" cy="39333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2" name="矩形 13"/>
          <p:cNvSpPr>
            <a:spLocks noChangeArrowheads="1"/>
          </p:cNvSpPr>
          <p:nvPr/>
        </p:nvSpPr>
        <p:spPr bwMode="auto">
          <a:xfrm>
            <a:off x="3317219" y="2580351"/>
            <a:ext cx="1923309" cy="40171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新建</a:t>
            </a:r>
            <a:r>
              <a:rPr kumimoji="0" lang="zh-CN" altLang="en-US" sz="1800" dirty="0" smtClean="0">
                <a:solidFill>
                  <a:srgbClr val="FFFFFF"/>
                </a:solidFill>
                <a:latin typeface="华文楷体" pitchFamily="2" charset="-122"/>
                <a:sym typeface="华文楷体" pitchFamily="2" charset="-122"/>
              </a:rPr>
              <a:t>统计项名称</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p:cBhvr>
                                        <p:cTn id="10" dur="1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11"/>
                                        </p:tgtEl>
                                      </p:cBhvr>
                                    </p:animEffect>
                                    <p:set>
                                      <p:cBhvr>
                                        <p:cTn id="15" dur="1" fill="hold">
                                          <p:stCondLst>
                                            <p:cond delay="9"/>
                                          </p:stCondLst>
                                        </p:cTn>
                                        <p:tgtEl>
                                          <p:spTgt spid="11"/>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
                                        <p:tgtEl>
                                          <p:spTgt spid="15"/>
                                        </p:tgtEl>
                                      </p:cBhvr>
                                    </p:animEffect>
                                  </p:childTnLst>
                                </p:cTn>
                              </p:par>
                            </p:childTnLst>
                          </p:cTn>
                        </p:par>
                        <p:par>
                          <p:cTn id="19" fill="hold">
                            <p:stCondLst>
                              <p:cond delay="1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
                                        <p:tgtEl>
                                          <p:spTgt spid="22"/>
                                        </p:tgtEl>
                                      </p:cBhvr>
                                    </p:animEffect>
                                    <p:set>
                                      <p:cBhvr>
                                        <p:cTn id="27" dur="1" fill="hold">
                                          <p:stCondLst>
                                            <p:cond delay="9"/>
                                          </p:stCondLst>
                                        </p:cTn>
                                        <p:tgtEl>
                                          <p:spTgt spid="2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
                                        <p:tgtEl>
                                          <p:spTgt spid="15"/>
                                        </p:tgtEl>
                                      </p:cBhvr>
                                    </p:animEffect>
                                    <p:set>
                                      <p:cBhvr>
                                        <p:cTn id="30" dur="1" fill="hold">
                                          <p:stCondLst>
                                            <p:cond delay="9"/>
                                          </p:stCondLst>
                                        </p:cTn>
                                        <p:tgtEl>
                                          <p:spTgt spid="15"/>
                                        </p:tgtEl>
                                        <p:attrNameLst>
                                          <p:attrName>style.visibility</p:attrName>
                                        </p:attrNameLst>
                                      </p:cBhvr>
                                      <p:to>
                                        <p:strVal val="hidden"/>
                                      </p:to>
                                    </p:set>
                                  </p:childTnLst>
                                </p:cTn>
                              </p:par>
                            </p:childTnLst>
                          </p:cTn>
                        </p:par>
                        <p:par>
                          <p:cTn id="31" fill="hold">
                            <p:stCondLst>
                              <p:cond delay="1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10"/>
                                        <p:tgtEl>
                                          <p:spTgt spid="13"/>
                                        </p:tgtEl>
                                      </p:cBhvr>
                                    </p:animEffect>
                                    <p:set>
                                      <p:cBhvr>
                                        <p:cTn id="42" dur="1" fill="hold">
                                          <p:stCondLst>
                                            <p:cond delay="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
                                        <p:tgtEl>
                                          <p:spTgt spid="12"/>
                                        </p:tgtEl>
                                      </p:cBhvr>
                                    </p:animEffect>
                                    <p:set>
                                      <p:cBhvr>
                                        <p:cTn id="45" dur="1" fill="hold">
                                          <p:stCondLst>
                                            <p:cond delay="9"/>
                                          </p:stCondLst>
                                        </p:cTn>
                                        <p:tgtEl>
                                          <p:spTgt spid="12"/>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
                                        <p:tgtEl>
                                          <p:spTgt spid="14"/>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
                                        <p:tgtEl>
                                          <p:spTgt spid="14"/>
                                        </p:tgtEl>
                                      </p:cBhvr>
                                    </p:animEffect>
                                    <p:set>
                                      <p:cBhvr>
                                        <p:cTn id="58" dur="1" fill="hold">
                                          <p:stCondLst>
                                            <p:cond delay="9"/>
                                          </p:stCondLst>
                                        </p:cTn>
                                        <p:tgtEl>
                                          <p:spTgt spid="1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
                                        <p:tgtEl>
                                          <p:spTgt spid="17"/>
                                        </p:tgtEl>
                                      </p:cBhvr>
                                    </p:animEffect>
                                    <p:set>
                                      <p:cBhvr>
                                        <p:cTn id="61" dur="1" fill="hold">
                                          <p:stCondLst>
                                            <p:cond delay="9"/>
                                          </p:stCondLst>
                                        </p:cTn>
                                        <p:tgtEl>
                                          <p:spTgt spid="17"/>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10"/>
                                        <p:tgtEl>
                                          <p:spTgt spid="20"/>
                                        </p:tgtEl>
                                      </p:cBhvr>
                                    </p:animEffect>
                                    <p:set>
                                      <p:cBhvr>
                                        <p:cTn id="73" dur="1" fill="hold">
                                          <p:stCondLst>
                                            <p:cond delay="9"/>
                                          </p:stCondLst>
                                        </p:cTn>
                                        <p:tgtEl>
                                          <p:spTgt spid="2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10"/>
                                        <p:tgtEl>
                                          <p:spTgt spid="18"/>
                                        </p:tgtEl>
                                      </p:cBhvr>
                                    </p:animEffect>
                                    <p:set>
                                      <p:cBhvr>
                                        <p:cTn id="76" dur="1" fill="hold">
                                          <p:stCondLst>
                                            <p:cond delay="9"/>
                                          </p:stCondLst>
                                        </p:cTn>
                                        <p:tgtEl>
                                          <p:spTgt spid="18"/>
                                        </p:tgtEl>
                                        <p:attrNameLst>
                                          <p:attrName>style.visibility</p:attrName>
                                        </p:attrNameLst>
                                      </p:cBhvr>
                                      <p:to>
                                        <p:strVal val="hidden"/>
                                      </p:to>
                                    </p:set>
                                  </p:childTnLst>
                                </p:cTn>
                              </p:par>
                            </p:childTnLst>
                          </p:cTn>
                        </p:par>
                        <p:par>
                          <p:cTn id="77" fill="hold">
                            <p:stCondLst>
                              <p:cond delay="10"/>
                            </p:stCondLst>
                            <p:childTnLst>
                              <p:par>
                                <p:cTn id="78" presetID="10"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
                                        <p:tgtEl>
                                          <p:spTgt spid="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ldLvl="0" animBg="1" autoUpdateAnimBg="0"/>
      <p:bldP spid="11" grpId="1" animBg="1"/>
      <p:bldP spid="12" grpId="0" animBg="1"/>
      <p:bldP spid="12" grpId="1" animBg="1"/>
      <p:bldP spid="13" grpId="0" animBg="1"/>
      <p:bldP spid="13" grpId="1" animBg="1"/>
      <p:bldP spid="14" grpId="0" animBg="1"/>
      <p:bldP spid="14" grpId="1" animBg="1"/>
      <p:bldP spid="17" grpId="0" animBg="1"/>
      <p:bldP spid="17" grpId="1" animBg="1"/>
      <p:bldP spid="18" grpId="0" animBg="1"/>
      <p:bldP spid="18" grpId="1" animBg="1"/>
      <p:bldP spid="19" grpId="0" animBg="1"/>
      <p:bldP spid="20" grpId="0" animBg="1"/>
      <p:bldP spid="20" grpId="1" animBg="1"/>
      <p:bldP spid="21" grpId="0" animBg="1"/>
      <p:bldP spid="15" grpId="0" animBg="1"/>
      <p:bldP spid="15" grpId="1"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a:xfrm>
            <a:off x="0" y="2119356"/>
            <a:ext cx="12192000" cy="3997968"/>
          </a:xfrm>
          <a:prstGeom prst="rect">
            <a:avLst/>
          </a:prstGeom>
        </p:spPr>
      </p:pic>
      <p:sp>
        <p:nvSpPr>
          <p:cNvPr id="62466" name="标题 1"/>
          <p:cNvSpPr>
            <a:spLocks noGrp="1" noChangeArrowheads="1"/>
          </p:cNvSpPr>
          <p:nvPr>
            <p:ph type="title" idx="4294967295"/>
          </p:nvPr>
        </p:nvSpPr>
        <p:spPr>
          <a:xfrm>
            <a:off x="779463" y="212725"/>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权限分配</a:t>
            </a:r>
          </a:p>
        </p:txBody>
      </p:sp>
      <p:sp>
        <p:nvSpPr>
          <p:cNvPr id="50180" name="矩形 3"/>
          <p:cNvSpPr>
            <a:spLocks noChangeArrowheads="1"/>
          </p:cNvSpPr>
          <p:nvPr/>
        </p:nvSpPr>
        <p:spPr bwMode="auto">
          <a:xfrm>
            <a:off x="2398982" y="2578320"/>
            <a:ext cx="583370" cy="36574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0182" name="矩形 5"/>
          <p:cNvSpPr>
            <a:spLocks noChangeArrowheads="1"/>
          </p:cNvSpPr>
          <p:nvPr/>
        </p:nvSpPr>
        <p:spPr bwMode="auto">
          <a:xfrm>
            <a:off x="3433675" y="2311133"/>
            <a:ext cx="1401763" cy="90011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录入职务，选择权限</a:t>
            </a:r>
          </a:p>
        </p:txBody>
      </p:sp>
      <p:sp>
        <p:nvSpPr>
          <p:cNvPr id="50183" name="矩形 7"/>
          <p:cNvSpPr>
            <a:spLocks noChangeArrowheads="1"/>
          </p:cNvSpPr>
          <p:nvPr/>
        </p:nvSpPr>
        <p:spPr bwMode="auto">
          <a:xfrm>
            <a:off x="641544" y="4612901"/>
            <a:ext cx="825500" cy="3714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 name="矩形 3"/>
          <p:cNvSpPr>
            <a:spLocks noChangeArrowheads="1"/>
          </p:cNvSpPr>
          <p:nvPr/>
        </p:nvSpPr>
        <p:spPr bwMode="auto">
          <a:xfrm>
            <a:off x="85204" y="4177801"/>
            <a:ext cx="1080541" cy="39446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8" name="矩形 5"/>
          <p:cNvSpPr>
            <a:spLocks noChangeArrowheads="1"/>
          </p:cNvSpPr>
          <p:nvPr/>
        </p:nvSpPr>
        <p:spPr bwMode="auto">
          <a:xfrm>
            <a:off x="1634305" y="3493058"/>
            <a:ext cx="3312216" cy="128894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对于兼具教学和行政任务的教师，管理员将某些权限赋予教师，教师登录教师界面就能同时处理教学和行政工作。</a:t>
            </a:r>
            <a:endParaRPr kumimoji="0" lang="zh-CN" altLang="en-US" sz="1800" dirty="0">
              <a:solidFill>
                <a:srgbClr val="FFFFFF"/>
              </a:solidFill>
              <a:latin typeface="华文楷体" pitchFamily="2" charset="-122"/>
              <a:sym typeface="华文楷体" pitchFamily="2" charset="-122"/>
            </a:endParaRPr>
          </a:p>
        </p:txBody>
      </p:sp>
      <p:sp>
        <p:nvSpPr>
          <p:cNvPr id="10" name="矩形 5"/>
          <p:cNvSpPr>
            <a:spLocks noChangeArrowheads="1"/>
          </p:cNvSpPr>
          <p:nvPr/>
        </p:nvSpPr>
        <p:spPr bwMode="auto">
          <a:xfrm>
            <a:off x="1935604" y="4412029"/>
            <a:ext cx="2076981" cy="73994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设置职务，分配各职务所拥有的权限</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p:cBhvr>
                                        <p:cTn id="10" dur="1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
                                        <p:tgtEl>
                                          <p:spTgt spid="8"/>
                                        </p:tgtEl>
                                      </p:cBhvr>
                                    </p:animEffect>
                                    <p:set>
                                      <p:cBhvr>
                                        <p:cTn id="18" dur="1" fill="hold">
                                          <p:stCondLst>
                                            <p:cond delay="9"/>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0183"/>
                                        </p:tgtEl>
                                        <p:attrNameLst>
                                          <p:attrName>style.visibility</p:attrName>
                                        </p:attrNameLst>
                                      </p:cBhvr>
                                      <p:to>
                                        <p:strVal val="visible"/>
                                      </p:to>
                                    </p:set>
                                    <p:animEffect>
                                      <p:cBhvr>
                                        <p:cTn id="21" dur="10"/>
                                        <p:tgtEl>
                                          <p:spTgt spid="501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p:cBhvr>
                                        <p:cTn id="24" dur="1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10"/>
                                        <p:tgtEl>
                                          <p:spTgt spid="50183"/>
                                        </p:tgtEl>
                                      </p:cBhvr>
                                    </p:animEffect>
                                    <p:set>
                                      <p:cBhvr>
                                        <p:cTn id="29" dur="1" fill="hold">
                                          <p:stCondLst>
                                            <p:cond delay="9"/>
                                          </p:stCondLst>
                                        </p:cTn>
                                        <p:tgtEl>
                                          <p:spTgt spid="5018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
                                        <p:tgtEl>
                                          <p:spTgt spid="10"/>
                                        </p:tgtEl>
                                      </p:cBhvr>
                                    </p:animEffect>
                                    <p:set>
                                      <p:cBhvr>
                                        <p:cTn id="32" dur="1" fill="hold">
                                          <p:stCondLst>
                                            <p:cond delay="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0180"/>
                                        </p:tgtEl>
                                        <p:attrNameLst>
                                          <p:attrName>style.visibility</p:attrName>
                                        </p:attrNameLst>
                                      </p:cBhvr>
                                      <p:to>
                                        <p:strVal val="visible"/>
                                      </p:to>
                                    </p:set>
                                    <p:animEffect>
                                      <p:cBhvr>
                                        <p:cTn id="36" dur="10"/>
                                        <p:tgtEl>
                                          <p:spTgt spid="5018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50182"/>
                                        </p:tgtEl>
                                        <p:attrNameLst>
                                          <p:attrName>style.visibility</p:attrName>
                                        </p:attrNameLst>
                                      </p:cBhvr>
                                      <p:to>
                                        <p:strVal val="visible"/>
                                      </p:to>
                                    </p:set>
                                    <p:animEffect>
                                      <p:cBhvr>
                                        <p:cTn id="40" dur="1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ldLvl="0" animBg="1" autoUpdateAnimBg="0"/>
      <p:bldP spid="50182" grpId="0" bldLvl="0" animBg="1" autoUpdateAnimBg="0"/>
      <p:bldP spid="50183" grpId="0" bldLvl="0" animBg="1" autoUpdateAnimBg="0"/>
      <p:bldP spid="50183" grpId="1" animBg="1"/>
      <p:bldP spid="7" grpId="0" animBg="1"/>
      <p:bldP spid="7" grpId="1" animBg="1"/>
      <p:bldP spid="8" grpId="0" bldLvl="0" animBg="1" autoUpdateAnimBg="0"/>
      <p:bldP spid="8" grpId="1" animBg="1"/>
      <p:bldP spid="10" grpId="0" bldLvl="0" animBg="1" autoUpdateAnimBg="0"/>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a:xfrm>
            <a:off x="0" y="2190917"/>
            <a:ext cx="12192000" cy="4409113"/>
          </a:xfrm>
          <a:prstGeom prst="rect">
            <a:avLst/>
          </a:prstGeom>
        </p:spPr>
      </p:pic>
      <p:sp>
        <p:nvSpPr>
          <p:cNvPr id="61442" name="标题 1"/>
          <p:cNvSpPr>
            <a:spLocks noGrp="1" noChangeArrowheads="1"/>
          </p:cNvSpPr>
          <p:nvPr>
            <p:ph type="title" idx="4294967295"/>
          </p:nvPr>
        </p:nvSpPr>
        <p:spPr>
          <a:xfrm>
            <a:off x="779463" y="212725"/>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账号管理</a:t>
            </a:r>
          </a:p>
        </p:txBody>
      </p:sp>
      <p:sp>
        <p:nvSpPr>
          <p:cNvPr id="49156" name="矩形 3"/>
          <p:cNvSpPr>
            <a:spLocks noChangeArrowheads="1"/>
          </p:cNvSpPr>
          <p:nvPr/>
        </p:nvSpPr>
        <p:spPr bwMode="auto">
          <a:xfrm>
            <a:off x="665431" y="4974102"/>
            <a:ext cx="827088" cy="373063"/>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9158" name="矩形 5"/>
          <p:cNvSpPr>
            <a:spLocks noChangeArrowheads="1"/>
          </p:cNvSpPr>
          <p:nvPr/>
        </p:nvSpPr>
        <p:spPr bwMode="auto">
          <a:xfrm>
            <a:off x="2026223" y="4594311"/>
            <a:ext cx="2334761" cy="103276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选择</a:t>
            </a:r>
            <a:r>
              <a:rPr kumimoji="0" lang="zh-CN" altLang="en-US" sz="1800" dirty="0">
                <a:solidFill>
                  <a:srgbClr val="FFFFFF"/>
                </a:solidFill>
                <a:latin typeface="华文楷体" pitchFamily="2" charset="-122"/>
                <a:sym typeface="华文楷体" pitchFamily="2" charset="-122"/>
              </a:rPr>
              <a:t>职务所对应的教师</a:t>
            </a:r>
            <a:r>
              <a:rPr kumimoji="0" lang="zh-CN" altLang="en-US" sz="1800" dirty="0" smtClean="0">
                <a:solidFill>
                  <a:srgbClr val="FFFFFF"/>
                </a:solidFill>
                <a:latin typeface="华文楷体" pitchFamily="2" charset="-122"/>
                <a:sym typeface="华文楷体" pitchFamily="2" charset="-122"/>
              </a:rPr>
              <a:t>，教师</a:t>
            </a:r>
            <a:r>
              <a:rPr kumimoji="0" lang="zh-CN" altLang="en-US" sz="1800" dirty="0">
                <a:solidFill>
                  <a:srgbClr val="FFFFFF"/>
                </a:solidFill>
                <a:latin typeface="华文楷体" pitchFamily="2" charset="-122"/>
                <a:sym typeface="华文楷体" pitchFamily="2" charset="-122"/>
              </a:rPr>
              <a:t>就拥有职务所对应的所有权限</a:t>
            </a:r>
          </a:p>
        </p:txBody>
      </p:sp>
      <p:sp>
        <p:nvSpPr>
          <p:cNvPr id="49159" name="矩形 6"/>
          <p:cNvSpPr>
            <a:spLocks noChangeArrowheads="1"/>
          </p:cNvSpPr>
          <p:nvPr/>
        </p:nvSpPr>
        <p:spPr bwMode="auto">
          <a:xfrm>
            <a:off x="11237358" y="3910818"/>
            <a:ext cx="495098" cy="295421"/>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9161" name="矩形 8"/>
          <p:cNvSpPr>
            <a:spLocks noChangeArrowheads="1"/>
          </p:cNvSpPr>
          <p:nvPr/>
        </p:nvSpPr>
        <p:spPr bwMode="auto">
          <a:xfrm>
            <a:off x="9232385" y="3727120"/>
            <a:ext cx="1703388" cy="66281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点击选择职务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10"/>
                                        <p:tgtEl>
                                          <p:spTgt spid="491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158"/>
                                        </p:tgtEl>
                                        <p:attrNameLst>
                                          <p:attrName>style.visibility</p:attrName>
                                        </p:attrNameLst>
                                      </p:cBhvr>
                                      <p:to>
                                        <p:strVal val="visible"/>
                                      </p:to>
                                    </p:set>
                                    <p:animEffect>
                                      <p:cBhvr>
                                        <p:cTn id="10" dur="10"/>
                                        <p:tgtEl>
                                          <p:spTgt spid="491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49158"/>
                                        </p:tgtEl>
                                      </p:cBhvr>
                                    </p:animEffect>
                                    <p:set>
                                      <p:cBhvr>
                                        <p:cTn id="15" dur="1" fill="hold">
                                          <p:stCondLst>
                                            <p:cond delay="9"/>
                                          </p:stCondLst>
                                        </p:cTn>
                                        <p:tgtEl>
                                          <p:spTgt spid="4915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9159"/>
                                        </p:tgtEl>
                                        <p:attrNameLst>
                                          <p:attrName>style.visibility</p:attrName>
                                        </p:attrNameLst>
                                      </p:cBhvr>
                                      <p:to>
                                        <p:strVal val="visible"/>
                                      </p:to>
                                    </p:set>
                                    <p:animEffect>
                                      <p:cBhvr>
                                        <p:cTn id="18" dur="10"/>
                                        <p:tgtEl>
                                          <p:spTgt spid="49159"/>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9161"/>
                                        </p:tgtEl>
                                        <p:attrNameLst>
                                          <p:attrName>style.visibility</p:attrName>
                                        </p:attrNameLst>
                                      </p:cBhvr>
                                      <p:to>
                                        <p:strVal val="visible"/>
                                      </p:to>
                                    </p:set>
                                    <p:animEffect>
                                      <p:cBhvr>
                                        <p:cTn id="22" dur="1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8" grpId="0" bldLvl="0" animBg="1" autoUpdateAnimBg="0"/>
      <p:bldP spid="49158" grpId="1" animBg="1"/>
      <p:bldP spid="49159" grpId="0" bldLvl="0" animBg="1" autoUpdateAnimBg="0"/>
      <p:bldP spid="49161"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3490" name="标题 1"/>
          <p:cNvSpPr>
            <a:spLocks noGrp="1" noChangeArrowheads="1"/>
          </p:cNvSpPr>
          <p:nvPr>
            <p:ph type="title" idx="4294967295"/>
          </p:nvPr>
        </p:nvSpPr>
        <p:spPr>
          <a:xfrm>
            <a:off x="779463" y="212725"/>
            <a:ext cx="6226175" cy="1527175"/>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教师信息管理</a:t>
            </a:r>
          </a:p>
        </p:txBody>
      </p:sp>
      <p:pic>
        <p:nvPicPr>
          <p:cNvPr id="63491"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7700"/>
            <a:ext cx="12192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矩形 3"/>
          <p:cNvSpPr>
            <a:spLocks noChangeArrowheads="1"/>
          </p:cNvSpPr>
          <p:nvPr/>
        </p:nvSpPr>
        <p:spPr bwMode="auto">
          <a:xfrm>
            <a:off x="596900" y="4503738"/>
            <a:ext cx="1143000" cy="3778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1206" name="矩形 5"/>
          <p:cNvSpPr>
            <a:spLocks noChangeArrowheads="1"/>
          </p:cNvSpPr>
          <p:nvPr/>
        </p:nvSpPr>
        <p:spPr bwMode="auto">
          <a:xfrm>
            <a:off x="2307503" y="4172599"/>
            <a:ext cx="2136775" cy="1040101"/>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管理教师信息，重置教师密码（教师忘记密码）</a:t>
            </a:r>
            <a:endParaRPr kumimoji="0" lang="zh-CN" altLang="en-US" sz="1800" dirty="0">
              <a:solidFill>
                <a:srgbClr val="FFFFFF"/>
              </a:solidFill>
              <a:latin typeface="华文楷体" pitchFamily="2" charset="-122"/>
              <a:sym typeface="华文楷体" pitchFamily="2" charset="-122"/>
            </a:endParaRPr>
          </a:p>
        </p:txBody>
      </p:sp>
      <p:sp>
        <p:nvSpPr>
          <p:cNvPr id="6" name="矩形 3"/>
          <p:cNvSpPr>
            <a:spLocks noChangeArrowheads="1"/>
          </p:cNvSpPr>
          <p:nvPr/>
        </p:nvSpPr>
        <p:spPr bwMode="auto">
          <a:xfrm>
            <a:off x="8950035" y="3269673"/>
            <a:ext cx="673101" cy="364981"/>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 name="矩形 5"/>
          <p:cNvSpPr>
            <a:spLocks noChangeArrowheads="1"/>
          </p:cNvSpPr>
          <p:nvPr/>
        </p:nvSpPr>
        <p:spPr bwMode="auto">
          <a:xfrm>
            <a:off x="6270332" y="2979774"/>
            <a:ext cx="2516753" cy="827951"/>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重置密码</a:t>
            </a:r>
            <a:r>
              <a:rPr kumimoji="0" lang="zh-CN" altLang="en-US" sz="1800" dirty="0">
                <a:solidFill>
                  <a:srgbClr val="FFFFFF"/>
                </a:solidFill>
                <a:latin typeface="华文楷体" pitchFamily="2" charset="-122"/>
                <a:sym typeface="华文楷体" pitchFamily="2" charset="-122"/>
              </a:rPr>
              <a:t>后</a:t>
            </a:r>
            <a:r>
              <a:rPr kumimoji="0" lang="zh-CN" altLang="en-US" sz="1800" dirty="0" smtClean="0">
                <a:solidFill>
                  <a:srgbClr val="FFFFFF"/>
                </a:solidFill>
                <a:latin typeface="华文楷体" pitchFamily="2" charset="-122"/>
                <a:sym typeface="华文楷体" pitchFamily="2" charset="-122"/>
              </a:rPr>
              <a:t>，密码</a:t>
            </a:r>
            <a:r>
              <a:rPr kumimoji="0" lang="zh-CN" altLang="en-US" sz="1800" dirty="0">
                <a:solidFill>
                  <a:srgbClr val="FFFFFF"/>
                </a:solidFill>
                <a:latin typeface="华文楷体" pitchFamily="2" charset="-122"/>
                <a:sym typeface="华文楷体" pitchFamily="2" charset="-122"/>
              </a:rPr>
              <a:t>与</a:t>
            </a:r>
            <a:r>
              <a:rPr kumimoji="0" lang="zh-CN" altLang="en-US" sz="1800" dirty="0" smtClean="0">
                <a:solidFill>
                  <a:srgbClr val="FFFFFF"/>
                </a:solidFill>
                <a:latin typeface="华文楷体" pitchFamily="2" charset="-122"/>
                <a:sym typeface="华文楷体" pitchFamily="2" charset="-122"/>
              </a:rPr>
              <a:t>教师当前的登录账号一致</a:t>
            </a:r>
            <a:endParaRPr kumimoji="0" lang="zh-CN" altLang="en-US" sz="1800" dirty="0">
              <a:solidFill>
                <a:srgbClr val="FFFFFF"/>
              </a:solidFill>
              <a:latin typeface="华文楷体" pitchFamily="2" charset="-122"/>
              <a:sym typeface="华文楷体" pitchFamily="2" charset="-122"/>
            </a:endParaRPr>
          </a:p>
        </p:txBody>
      </p:sp>
      <p:sp>
        <p:nvSpPr>
          <p:cNvPr id="10" name="矩形 6"/>
          <p:cNvSpPr>
            <a:spLocks noChangeArrowheads="1"/>
          </p:cNvSpPr>
          <p:nvPr/>
        </p:nvSpPr>
        <p:spPr bwMode="auto">
          <a:xfrm>
            <a:off x="3086460" y="2022223"/>
            <a:ext cx="578860" cy="36021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1" name="矩形 17"/>
          <p:cNvSpPr>
            <a:spLocks noChangeArrowheads="1"/>
          </p:cNvSpPr>
          <p:nvPr/>
        </p:nvSpPr>
        <p:spPr bwMode="auto">
          <a:xfrm>
            <a:off x="2570496" y="2638850"/>
            <a:ext cx="3536886" cy="153374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使用系统模板导入教师信息，</a:t>
            </a:r>
            <a:r>
              <a:rPr kumimoji="0" lang="zh-CN" altLang="en-US" sz="1800" dirty="0">
                <a:solidFill>
                  <a:srgbClr val="FFFFFF"/>
                </a:solidFill>
                <a:latin typeface="华文楷体" pitchFamily="2" charset="-122"/>
                <a:sym typeface="华文楷体" pitchFamily="2" charset="-122"/>
              </a:rPr>
              <a:t>教师</a:t>
            </a:r>
            <a:r>
              <a:rPr kumimoji="0" lang="zh-CN" altLang="en-US" sz="1800" dirty="0" smtClean="0">
                <a:solidFill>
                  <a:srgbClr val="FFFFFF"/>
                </a:solidFill>
                <a:latin typeface="华文楷体" pitchFamily="2" charset="-122"/>
                <a:sym typeface="华文楷体" pitchFamily="2" charset="-122"/>
              </a:rPr>
              <a:t>信息</a:t>
            </a:r>
            <a:r>
              <a:rPr kumimoji="0" lang="zh-CN" altLang="en-US" sz="1800" dirty="0">
                <a:solidFill>
                  <a:srgbClr val="FFFFFF"/>
                </a:solidFill>
                <a:latin typeface="华文楷体" pitchFamily="2" charset="-122"/>
                <a:sym typeface="华文楷体" pitchFamily="2" charset="-122"/>
              </a:rPr>
              <a:t>须严格按照模板的要求填写</a:t>
            </a:r>
            <a:r>
              <a:rPr kumimoji="0" lang="zh-CN" altLang="en-US" sz="1800" dirty="0" smtClean="0">
                <a:solidFill>
                  <a:srgbClr val="FFFFFF"/>
                </a:solidFill>
                <a:latin typeface="华文楷体" pitchFamily="2" charset="-122"/>
                <a:sym typeface="华文楷体" pitchFamily="2" charset="-122"/>
              </a:rPr>
              <a:t>，姓名和联系电话必填，电话、身份证号以及</a:t>
            </a:r>
            <a:r>
              <a:rPr kumimoji="0" lang="en-US" altLang="zh-CN" sz="1800" dirty="0">
                <a:solidFill>
                  <a:srgbClr val="FFFFFF"/>
                </a:solidFill>
                <a:latin typeface="华文楷体" pitchFamily="2" charset="-122"/>
              </a:rPr>
              <a:t>QQ</a:t>
            </a:r>
            <a:r>
              <a:rPr kumimoji="0" lang="zh-CN" altLang="en-US" sz="1800" dirty="0">
                <a:solidFill>
                  <a:srgbClr val="FFFFFF"/>
                </a:solidFill>
                <a:latin typeface="华文楷体" pitchFamily="2" charset="-122"/>
                <a:sym typeface="华文楷体" pitchFamily="2" charset="-122"/>
              </a:rPr>
              <a:t>设置为文本</a:t>
            </a:r>
            <a:r>
              <a:rPr kumimoji="0" lang="zh-CN" altLang="en-US" sz="1800" dirty="0" smtClean="0">
                <a:solidFill>
                  <a:srgbClr val="FFFFFF"/>
                </a:solidFill>
                <a:latin typeface="华文楷体" pitchFamily="2" charset="-122"/>
                <a:sym typeface="华文楷体" pitchFamily="2" charset="-122"/>
              </a:rPr>
              <a:t>格式，出生日期为</a:t>
            </a:r>
            <a:r>
              <a:rPr kumimoji="0" lang="en-US" altLang="zh-CN" sz="1800" dirty="0" smtClean="0">
                <a:solidFill>
                  <a:srgbClr val="FFFFFF"/>
                </a:solidFill>
                <a:latin typeface="华文楷体" pitchFamily="2" charset="-122"/>
                <a:sym typeface="华文楷体" pitchFamily="2" charset="-122"/>
              </a:rPr>
              <a:t>20151201</a:t>
            </a:r>
            <a:r>
              <a:rPr kumimoji="0" lang="zh-CN" altLang="en-US" sz="1800" dirty="0" smtClean="0">
                <a:solidFill>
                  <a:srgbClr val="FFFFFF"/>
                </a:solidFill>
                <a:latin typeface="华文楷体" pitchFamily="2" charset="-122"/>
                <a:sym typeface="华文楷体" pitchFamily="2" charset="-122"/>
              </a:rPr>
              <a:t>格式</a:t>
            </a:r>
            <a:endParaRPr kumimoji="0" lang="zh-CN" altLang="en-US" sz="1800" dirty="0">
              <a:solidFill>
                <a:srgbClr val="FFFFFF"/>
              </a:solidFill>
              <a:latin typeface="华文楷体" pitchFamily="2" charset="-122"/>
              <a:sym typeface="华文楷体" pitchFamily="2" charset="-122"/>
            </a:endParaRPr>
          </a:p>
        </p:txBody>
      </p:sp>
      <p:sp>
        <p:nvSpPr>
          <p:cNvPr id="12" name="矩形 6"/>
          <p:cNvSpPr>
            <a:spLocks noChangeArrowheads="1"/>
          </p:cNvSpPr>
          <p:nvPr/>
        </p:nvSpPr>
        <p:spPr bwMode="auto">
          <a:xfrm>
            <a:off x="2330593" y="2035537"/>
            <a:ext cx="578860" cy="36021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3" name="矩形 6"/>
          <p:cNvSpPr>
            <a:spLocks noChangeArrowheads="1"/>
          </p:cNvSpPr>
          <p:nvPr/>
        </p:nvSpPr>
        <p:spPr bwMode="auto">
          <a:xfrm>
            <a:off x="3842327" y="2022223"/>
            <a:ext cx="578860" cy="36021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4" name="矩形 6"/>
          <p:cNvSpPr>
            <a:spLocks noChangeArrowheads="1"/>
          </p:cNvSpPr>
          <p:nvPr/>
        </p:nvSpPr>
        <p:spPr bwMode="auto">
          <a:xfrm>
            <a:off x="4596332" y="2022223"/>
            <a:ext cx="578860" cy="36021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5" name="矩形 5"/>
          <p:cNvSpPr>
            <a:spLocks noChangeArrowheads="1"/>
          </p:cNvSpPr>
          <p:nvPr/>
        </p:nvSpPr>
        <p:spPr bwMode="auto">
          <a:xfrm>
            <a:off x="1656110" y="2685040"/>
            <a:ext cx="2186218" cy="58463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依次录入教师信息</a:t>
            </a:r>
            <a:endParaRPr kumimoji="0" lang="zh-CN" altLang="en-US" sz="1800" dirty="0">
              <a:solidFill>
                <a:srgbClr val="FFFFFF"/>
              </a:solidFill>
              <a:latin typeface="华文楷体" pitchFamily="2" charset="-122"/>
              <a:sym typeface="华文楷体" pitchFamily="2" charset="-122"/>
            </a:endParaRPr>
          </a:p>
        </p:txBody>
      </p:sp>
      <p:sp>
        <p:nvSpPr>
          <p:cNvPr id="16" name="矩形 5"/>
          <p:cNvSpPr>
            <a:spLocks noChangeArrowheads="1"/>
          </p:cNvSpPr>
          <p:nvPr/>
        </p:nvSpPr>
        <p:spPr bwMode="auto">
          <a:xfrm>
            <a:off x="3086460" y="2671726"/>
            <a:ext cx="2136428" cy="55656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导出教师信息表格</a:t>
            </a:r>
            <a:endParaRPr kumimoji="0" lang="zh-CN" altLang="en-US" sz="1800" dirty="0">
              <a:solidFill>
                <a:srgbClr val="FFFFFF"/>
              </a:solidFill>
              <a:latin typeface="华文楷体" pitchFamily="2" charset="-122"/>
              <a:sym typeface="华文楷体" pitchFamily="2" charset="-122"/>
            </a:endParaRPr>
          </a:p>
        </p:txBody>
      </p:sp>
      <p:sp>
        <p:nvSpPr>
          <p:cNvPr id="17" name="矩形 5"/>
          <p:cNvSpPr>
            <a:spLocks noChangeArrowheads="1"/>
          </p:cNvSpPr>
          <p:nvPr/>
        </p:nvSpPr>
        <p:spPr bwMode="auto">
          <a:xfrm>
            <a:off x="3951778" y="2715347"/>
            <a:ext cx="1961283" cy="73191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勾选教师，点击进行批量删除</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10"/>
                                        <p:tgtEl>
                                          <p:spTgt spid="512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6"/>
                                        </p:tgtEl>
                                        <p:attrNameLst>
                                          <p:attrName>style.visibility</p:attrName>
                                        </p:attrNameLst>
                                      </p:cBhvr>
                                      <p:to>
                                        <p:strVal val="visible"/>
                                      </p:to>
                                    </p:set>
                                    <p:animEffect>
                                      <p:cBhvr>
                                        <p:cTn id="10" dur="10"/>
                                        <p:tgtEl>
                                          <p:spTgt spid="512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51206"/>
                                        </p:tgtEl>
                                      </p:cBhvr>
                                    </p:animEffect>
                                    <p:set>
                                      <p:cBhvr>
                                        <p:cTn id="15" dur="1" fill="hold">
                                          <p:stCondLst>
                                            <p:cond delay="9"/>
                                          </p:stCondLst>
                                        </p:cTn>
                                        <p:tgtEl>
                                          <p:spTgt spid="5120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
                                        <p:tgtEl>
                                          <p:spTgt spid="1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
                                        <p:tgtEl>
                                          <p:spTgt spid="12"/>
                                        </p:tgtEl>
                                      </p:cBhvr>
                                    </p:animEffect>
                                    <p:set>
                                      <p:cBhvr>
                                        <p:cTn id="28" dur="1" fill="hold">
                                          <p:stCondLst>
                                            <p:cond delay="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
                                        <p:tgtEl>
                                          <p:spTgt spid="15"/>
                                        </p:tgtEl>
                                      </p:cBhvr>
                                    </p:animEffect>
                                    <p:set>
                                      <p:cBhvr>
                                        <p:cTn id="31" dur="1" fill="hold">
                                          <p:stCondLst>
                                            <p:cond delay="9"/>
                                          </p:stCondLst>
                                        </p:cTn>
                                        <p:tgtEl>
                                          <p:spTgt spid="1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10"/>
                                        <p:tgtEl>
                                          <p:spTgt spid="10"/>
                                        </p:tgtEl>
                                      </p:cBhvr>
                                    </p:animEffect>
                                    <p:set>
                                      <p:cBhvr>
                                        <p:cTn id="43" dur="1" fill="hold">
                                          <p:stCondLst>
                                            <p:cond delay="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
                                        <p:tgtEl>
                                          <p:spTgt spid="11"/>
                                        </p:tgtEl>
                                      </p:cBhvr>
                                    </p:animEffect>
                                    <p:set>
                                      <p:cBhvr>
                                        <p:cTn id="46" dur="1" fill="hold">
                                          <p:stCondLst>
                                            <p:cond delay="9"/>
                                          </p:stCondLst>
                                        </p:cTn>
                                        <p:tgtEl>
                                          <p:spTgt spid="11"/>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
                                        <p:tgtEl>
                                          <p:spTgt spid="16"/>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10"/>
                                        <p:tgtEl>
                                          <p:spTgt spid="16"/>
                                        </p:tgtEl>
                                      </p:cBhvr>
                                    </p:animEffect>
                                    <p:set>
                                      <p:cBhvr>
                                        <p:cTn id="59" dur="1" fill="hold">
                                          <p:stCondLst>
                                            <p:cond delay="9"/>
                                          </p:stCondLst>
                                        </p:cTn>
                                        <p:tgtEl>
                                          <p:spTgt spid="1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
                                        <p:tgtEl>
                                          <p:spTgt spid="13"/>
                                        </p:tgtEl>
                                      </p:cBhvr>
                                    </p:animEffect>
                                    <p:set>
                                      <p:cBhvr>
                                        <p:cTn id="62" dur="1" fill="hold">
                                          <p:stCondLst>
                                            <p:cond delay="9"/>
                                          </p:stCondLst>
                                        </p:cTn>
                                        <p:tgtEl>
                                          <p:spTgt spid="13"/>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
                                        <p:tgtEl>
                                          <p:spTgt spid="14"/>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10"/>
                                        <p:tgtEl>
                                          <p:spTgt spid="14"/>
                                        </p:tgtEl>
                                      </p:cBhvr>
                                    </p:animEffect>
                                    <p:set>
                                      <p:cBhvr>
                                        <p:cTn id="74" dur="1" fill="hold">
                                          <p:stCondLst>
                                            <p:cond delay="9"/>
                                          </p:stCondLst>
                                        </p:cTn>
                                        <p:tgtEl>
                                          <p:spTgt spid="1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10"/>
                                        <p:tgtEl>
                                          <p:spTgt spid="17"/>
                                        </p:tgtEl>
                                      </p:cBhvr>
                                    </p:animEffect>
                                    <p:set>
                                      <p:cBhvr>
                                        <p:cTn id="77" dur="1" fill="hold">
                                          <p:stCondLst>
                                            <p:cond delay="9"/>
                                          </p:stCondLst>
                                        </p:cTn>
                                        <p:tgtEl>
                                          <p:spTgt spid="17"/>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p:cBhvr>
                                        <p:cTn id="81" dur="10"/>
                                        <p:tgtEl>
                                          <p:spTgt spid="6"/>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p:cBhvr>
                                        <p:cTn id="85"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6" grpId="0" bldLvl="0" animBg="1" autoUpdateAnimBg="0"/>
      <p:bldP spid="51206" grpId="1" animBg="1"/>
      <p:bldP spid="6" grpId="0" bldLvl="0" animBg="1" autoUpdateAnimBg="0"/>
      <p:bldP spid="7" grpId="0" bldLvl="0" animBg="1" autoUpdateAnimBg="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4514" name="标题 1"/>
          <p:cNvSpPr>
            <a:spLocks noGrp="1" noChangeArrowheads="1"/>
          </p:cNvSpPr>
          <p:nvPr>
            <p:ph type="title" idx="4294967295"/>
          </p:nvPr>
        </p:nvSpPr>
        <p:spPr>
          <a:xfrm>
            <a:off x="779463" y="212725"/>
            <a:ext cx="7421562" cy="1820863"/>
          </a:xfrm>
        </p:spPr>
        <p:txBody>
          <a:bodyPr/>
          <a:lstStyle/>
          <a:p>
            <a:pPr marL="0" indent="0" eaLnBrk="1" hangingPunct="1"/>
            <a:r>
              <a:rPr kumimoji="0" lang="zh-CN" altLang="en-US" dirty="0" smtClean="0">
                <a:solidFill>
                  <a:schemeClr val="accent1">
                    <a:lumMod val="20000"/>
                    <a:lumOff val="80000"/>
                  </a:schemeClr>
                </a:solidFill>
                <a:latin typeface="华文楷体" pitchFamily="2" charset="-122"/>
                <a:ea typeface="华文楷体" pitchFamily="2" charset="-122"/>
              </a:rPr>
              <a:t>管理员</a:t>
            </a:r>
            <a:br>
              <a:rPr kumimoji="0" lang="zh-CN" altLang="en-US" dirty="0" smtClean="0">
                <a:solidFill>
                  <a:schemeClr val="accent1">
                    <a:lumMod val="20000"/>
                    <a:lumOff val="80000"/>
                  </a:schemeClr>
                </a:solidFill>
                <a:latin typeface="华文楷体" pitchFamily="2" charset="-122"/>
                <a:ea typeface="华文楷体" pitchFamily="2" charset="-122"/>
              </a:rPr>
            </a:br>
            <a:r>
              <a:rPr kumimoji="0" lang="zh-CN" altLang="en-US" dirty="0" smtClean="0">
                <a:solidFill>
                  <a:schemeClr val="accent1">
                    <a:lumMod val="20000"/>
                    <a:lumOff val="80000"/>
                  </a:schemeClr>
                </a:solidFill>
                <a:latin typeface="华文楷体" pitchFamily="2" charset="-122"/>
                <a:ea typeface="华文楷体" pitchFamily="2" charset="-122"/>
              </a:rPr>
              <a:t>           ——</a:t>
            </a:r>
            <a:r>
              <a:rPr kumimoji="0" lang="zh-CN" altLang="en-US" sz="4000" dirty="0" smtClean="0">
                <a:solidFill>
                  <a:schemeClr val="accent1">
                    <a:lumMod val="20000"/>
                    <a:lumOff val="80000"/>
                  </a:schemeClr>
                </a:solidFill>
                <a:latin typeface="华文楷体" pitchFamily="2" charset="-122"/>
                <a:ea typeface="华文楷体" pitchFamily="2" charset="-122"/>
              </a:rPr>
              <a:t>继续教育管理</a:t>
            </a:r>
          </a:p>
        </p:txBody>
      </p:sp>
      <p:pic>
        <p:nvPicPr>
          <p:cNvPr id="6451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3588"/>
            <a:ext cx="121920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矩形 3"/>
          <p:cNvSpPr>
            <a:spLocks noChangeArrowheads="1"/>
          </p:cNvSpPr>
          <p:nvPr/>
        </p:nvSpPr>
        <p:spPr bwMode="auto">
          <a:xfrm>
            <a:off x="552450" y="4916488"/>
            <a:ext cx="1143000" cy="3778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2232" name="矩形 11"/>
          <p:cNvSpPr>
            <a:spLocks noChangeArrowheads="1"/>
          </p:cNvSpPr>
          <p:nvPr/>
        </p:nvSpPr>
        <p:spPr bwMode="auto">
          <a:xfrm>
            <a:off x="10780713" y="3354388"/>
            <a:ext cx="900112" cy="31908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2234" name="矩形 13"/>
          <p:cNvSpPr>
            <a:spLocks noChangeArrowheads="1"/>
          </p:cNvSpPr>
          <p:nvPr/>
        </p:nvSpPr>
        <p:spPr bwMode="auto">
          <a:xfrm>
            <a:off x="7736753" y="3105006"/>
            <a:ext cx="2510560" cy="81785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查看教师提交的继续教育报告或者提交</a:t>
            </a:r>
            <a:r>
              <a:rPr kumimoji="0" lang="zh-CN" altLang="en-US" sz="1800" dirty="0" smtClean="0">
                <a:solidFill>
                  <a:srgbClr val="FFFFFF"/>
                </a:solidFill>
                <a:latin typeface="华文楷体" pitchFamily="2" charset="-122"/>
                <a:sym typeface="华文楷体" pitchFamily="2" charset="-122"/>
              </a:rPr>
              <a:t>报告</a:t>
            </a:r>
            <a:endParaRPr kumimoji="0" lang="zh-CN" altLang="en-US" sz="1800" dirty="0">
              <a:solidFill>
                <a:srgbClr val="FFFFFF"/>
              </a:solidFill>
              <a:latin typeface="华文楷体" pitchFamily="2" charset="-122"/>
              <a:sym typeface="华文楷体" pitchFamily="2" charset="-122"/>
            </a:endParaRPr>
          </a:p>
        </p:txBody>
      </p:sp>
      <p:sp>
        <p:nvSpPr>
          <p:cNvPr id="10" name="矩形 8"/>
          <p:cNvSpPr>
            <a:spLocks noChangeArrowheads="1"/>
          </p:cNvSpPr>
          <p:nvPr/>
        </p:nvSpPr>
        <p:spPr bwMode="auto">
          <a:xfrm>
            <a:off x="2072698" y="4273552"/>
            <a:ext cx="2388466" cy="102076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发布继续教育通知，系统自动发送短信至教师手机以提醒教师</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fade">
                                      <p:cBhvr>
                                        <p:cTn id="7" dur="10"/>
                                        <p:tgtEl>
                                          <p:spTgt spid="522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p:cBhvr>
                                        <p:cTn id="10" dur="1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10"/>
                                        </p:tgtEl>
                                      </p:cBhvr>
                                    </p:animEffec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2232"/>
                                        </p:tgtEl>
                                        <p:attrNameLst>
                                          <p:attrName>style.visibility</p:attrName>
                                        </p:attrNameLst>
                                      </p:cBhvr>
                                      <p:to>
                                        <p:strVal val="visible"/>
                                      </p:to>
                                    </p:set>
                                    <p:animEffect>
                                      <p:cBhvr>
                                        <p:cTn id="19" dur="10"/>
                                        <p:tgtEl>
                                          <p:spTgt spid="5223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2234"/>
                                        </p:tgtEl>
                                        <p:attrNameLst>
                                          <p:attrName>style.visibility</p:attrName>
                                        </p:attrNameLst>
                                      </p:cBhvr>
                                      <p:to>
                                        <p:strVal val="visible"/>
                                      </p:to>
                                    </p:set>
                                    <p:animEffect>
                                      <p:cBhvr>
                                        <p:cTn id="23" dur="1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32" grpId="0" bldLvl="0" animBg="1" autoUpdateAnimBg="0"/>
      <p:bldP spid="52234" grpId="0" bldLvl="0" animBg="1" autoUpdateAnimBg="0"/>
      <p:bldP spid="10" grpId="0" bldLvl="0" animBg="1" autoUpdateAnimBg="0"/>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5538" name="标题 1"/>
          <p:cNvSpPr>
            <a:spLocks noGrp="1" noChangeArrowheads="1"/>
          </p:cNvSpPr>
          <p:nvPr>
            <p:ph type="title" idx="4294967295"/>
          </p:nvPr>
        </p:nvSpPr>
        <p:spPr>
          <a:xfrm>
            <a:off x="779463" y="212725"/>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考勤管理</a:t>
            </a:r>
          </a:p>
        </p:txBody>
      </p:sp>
      <p:pic>
        <p:nvPicPr>
          <p:cNvPr id="6553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2788"/>
            <a:ext cx="121920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矩形 3"/>
          <p:cNvSpPr>
            <a:spLocks noChangeArrowheads="1"/>
          </p:cNvSpPr>
          <p:nvPr/>
        </p:nvSpPr>
        <p:spPr bwMode="auto">
          <a:xfrm>
            <a:off x="635000" y="5203825"/>
            <a:ext cx="708025" cy="4206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3254" name="矩形 5"/>
          <p:cNvSpPr>
            <a:spLocks noChangeArrowheads="1"/>
          </p:cNvSpPr>
          <p:nvPr/>
        </p:nvSpPr>
        <p:spPr bwMode="auto">
          <a:xfrm>
            <a:off x="2073165" y="2813762"/>
            <a:ext cx="2101850" cy="112712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None/>
            </a:pPr>
            <a:r>
              <a:rPr kumimoji="0" lang="zh-CN" altLang="en-US" sz="1800" dirty="0" smtClean="0">
                <a:solidFill>
                  <a:srgbClr val="FFFFFF"/>
                </a:solidFill>
                <a:latin typeface="华文楷体" pitchFamily="2" charset="-122"/>
                <a:sym typeface="华文楷体" pitchFamily="2" charset="-122"/>
              </a:rPr>
              <a:t>记录</a:t>
            </a:r>
            <a:r>
              <a:rPr kumimoji="0" lang="zh-CN" altLang="en-US" sz="1800" dirty="0">
                <a:solidFill>
                  <a:srgbClr val="FFFFFF"/>
                </a:solidFill>
                <a:latin typeface="华文楷体" pitchFamily="2" charset="-122"/>
                <a:sym typeface="华文楷体" pitchFamily="2" charset="-122"/>
              </a:rPr>
              <a:t>教师</a:t>
            </a:r>
            <a:r>
              <a:rPr kumimoji="0" lang="zh-CN" altLang="en-US" sz="1800" dirty="0" smtClean="0">
                <a:solidFill>
                  <a:srgbClr val="FFFFFF"/>
                </a:solidFill>
                <a:latin typeface="华文楷体" pitchFamily="2" charset="-122"/>
                <a:sym typeface="华文楷体" pitchFamily="2" charset="-122"/>
              </a:rPr>
              <a:t>异常</a:t>
            </a:r>
            <a:r>
              <a:rPr kumimoji="0" lang="zh-CN" altLang="en-US" sz="1800" dirty="0">
                <a:solidFill>
                  <a:srgbClr val="FFFFFF"/>
                </a:solidFill>
                <a:latin typeface="华文楷体" pitchFamily="2" charset="-122"/>
                <a:sym typeface="华文楷体" pitchFamily="2" charset="-122"/>
              </a:rPr>
              <a:t>出勤状况，正常出勤不作记录</a:t>
            </a:r>
          </a:p>
        </p:txBody>
      </p:sp>
      <p:sp>
        <p:nvSpPr>
          <p:cNvPr id="6" name="矩形 3"/>
          <p:cNvSpPr>
            <a:spLocks noChangeArrowheads="1"/>
          </p:cNvSpPr>
          <p:nvPr/>
        </p:nvSpPr>
        <p:spPr bwMode="auto">
          <a:xfrm>
            <a:off x="2364829" y="1982788"/>
            <a:ext cx="567558" cy="42933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p:cBhvr>
                                        <p:cTn id="7" dur="1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p:cBhvr>
                                        <p:cTn id="12" dur="10"/>
                                        <p:tgtEl>
                                          <p:spTgt spid="6"/>
                                        </p:tgtEl>
                                      </p:cBhvr>
                                    </p:animEffect>
                                  </p:childTnLst>
                                </p:cTn>
                              </p:par>
                            </p:childTnLst>
                          </p:cTn>
                        </p:par>
                        <p:par>
                          <p:cTn id="13" fill="hold">
                            <p:stCondLst>
                              <p:cond delay="10"/>
                            </p:stCondLst>
                            <p:childTnLst>
                              <p:par>
                                <p:cTn id="14" presetID="10" presetClass="entr" presetSubtype="0" fill="hold" grpId="0" nodeType="afterEffect">
                                  <p:stCondLst>
                                    <p:cond delay="0"/>
                                  </p:stCondLst>
                                  <p:childTnLst>
                                    <p:set>
                                      <p:cBhvr>
                                        <p:cTn id="15" dur="1" fill="hold">
                                          <p:stCondLst>
                                            <p:cond delay="0"/>
                                          </p:stCondLst>
                                        </p:cTn>
                                        <p:tgtEl>
                                          <p:spTgt spid="53254"/>
                                        </p:tgtEl>
                                        <p:attrNameLst>
                                          <p:attrName>style.visibility</p:attrName>
                                        </p:attrNameLst>
                                      </p:cBhvr>
                                      <p:to>
                                        <p:strVal val="visible"/>
                                      </p:to>
                                    </p:set>
                                    <p:animEffect>
                                      <p:cBhvr>
                                        <p:cTn id="16" dur="1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ldLvl="0" animBg="1" autoUpdateAnimBg="0"/>
      <p:bldP spid="53254" grpId="0" bldLvl="0" animBg="1" autoUpdateAnimBg="0"/>
      <p:bldP spid="6"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6562"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教师考核</a:t>
            </a:r>
          </a:p>
        </p:txBody>
      </p:sp>
      <p:pic>
        <p:nvPicPr>
          <p:cNvPr id="6656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962150"/>
            <a:ext cx="121634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矩形 3"/>
          <p:cNvSpPr>
            <a:spLocks noChangeArrowheads="1"/>
          </p:cNvSpPr>
          <p:nvPr/>
        </p:nvSpPr>
        <p:spPr bwMode="auto">
          <a:xfrm>
            <a:off x="649288" y="5559425"/>
            <a:ext cx="838200" cy="38893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4278" name="矩形 5"/>
          <p:cNvSpPr>
            <a:spLocks noChangeArrowheads="1"/>
          </p:cNvSpPr>
          <p:nvPr/>
        </p:nvSpPr>
        <p:spPr bwMode="auto">
          <a:xfrm>
            <a:off x="2027526" y="4706305"/>
            <a:ext cx="6662737" cy="131603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教师考核项支持灵活配置，系统现在支持统计</a:t>
            </a:r>
            <a:r>
              <a:rPr kumimoji="0" lang="zh-CN" altLang="en-US" sz="1800" dirty="0">
                <a:solidFill>
                  <a:srgbClr val="FFFFFF"/>
                </a:solidFill>
                <a:latin typeface="华文楷体" pitchFamily="2" charset="-122"/>
                <a:sym typeface="华文楷体" pitchFamily="2" charset="-122"/>
              </a:rPr>
              <a:t>教师考勤情况、获奖情况、论文发表、教研活动（教研活动加分必须是该教研组开展的教研活动经由管理员公开）、综合素质和教学质量。考勤情况满分</a:t>
            </a:r>
            <a:r>
              <a:rPr kumimoji="0" lang="en-US" altLang="zh-CN" sz="1800" dirty="0">
                <a:solidFill>
                  <a:srgbClr val="FFFFFF"/>
                </a:solidFill>
                <a:latin typeface="华文楷体" pitchFamily="2" charset="-122"/>
              </a:rPr>
              <a:t>5</a:t>
            </a:r>
            <a:r>
              <a:rPr kumimoji="0" lang="zh-CN" altLang="en-US" sz="1800" dirty="0">
                <a:solidFill>
                  <a:srgbClr val="FFFFFF"/>
                </a:solidFill>
                <a:latin typeface="华文楷体" pitchFamily="2" charset="-122"/>
                <a:sym typeface="华文楷体" pitchFamily="2" charset="-122"/>
              </a:rPr>
              <a:t>分，异常出勤一次扣</a:t>
            </a:r>
            <a:r>
              <a:rPr kumimoji="0" lang="en-US" altLang="zh-CN" sz="1800" dirty="0">
                <a:solidFill>
                  <a:srgbClr val="FFFFFF"/>
                </a:solidFill>
                <a:latin typeface="华文楷体" pitchFamily="2" charset="-122"/>
              </a:rPr>
              <a:t>1</a:t>
            </a:r>
            <a:r>
              <a:rPr kumimoji="0" lang="zh-CN" altLang="en-US" sz="1800" dirty="0">
                <a:solidFill>
                  <a:srgbClr val="FFFFFF"/>
                </a:solidFill>
                <a:latin typeface="华文楷体" pitchFamily="2" charset="-122"/>
                <a:sym typeface="华文楷体" pitchFamily="2" charset="-122"/>
              </a:rPr>
              <a:t>分，扣完为止；综合素质和教学质量得分与学生成绩密切相关。</a:t>
            </a:r>
          </a:p>
        </p:txBody>
      </p:sp>
      <p:sp>
        <p:nvSpPr>
          <p:cNvPr id="54279" name="矩形 7"/>
          <p:cNvSpPr>
            <a:spLocks noChangeArrowheads="1"/>
          </p:cNvSpPr>
          <p:nvPr/>
        </p:nvSpPr>
        <p:spPr bwMode="auto">
          <a:xfrm>
            <a:off x="2409825" y="2084388"/>
            <a:ext cx="838200" cy="38893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4281" name="矩形 11"/>
          <p:cNvSpPr>
            <a:spLocks noChangeArrowheads="1"/>
          </p:cNvSpPr>
          <p:nvPr/>
        </p:nvSpPr>
        <p:spPr bwMode="auto">
          <a:xfrm>
            <a:off x="779463" y="2827337"/>
            <a:ext cx="2122488" cy="104331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录入教师</a:t>
            </a:r>
            <a:r>
              <a:rPr kumimoji="0" lang="zh-CN" altLang="en-US" sz="1800" dirty="0">
                <a:solidFill>
                  <a:srgbClr val="FFFFFF"/>
                </a:solidFill>
                <a:latin typeface="华文楷体" pitchFamily="2" charset="-122"/>
                <a:sym typeface="华文楷体" pitchFamily="2" charset="-122"/>
              </a:rPr>
              <a:t>获奖奖</a:t>
            </a:r>
            <a:r>
              <a:rPr kumimoji="0" lang="zh-CN" altLang="en-US" sz="1800" dirty="0" smtClean="0">
                <a:solidFill>
                  <a:srgbClr val="FFFFFF"/>
                </a:solidFill>
                <a:latin typeface="华文楷体" pitchFamily="2" charset="-122"/>
                <a:sym typeface="华文楷体" pitchFamily="2" charset="-122"/>
              </a:rPr>
              <a:t>项，获奖教师考核获得相应加分</a:t>
            </a:r>
            <a:endParaRPr kumimoji="0" lang="zh-CN" altLang="en-US" sz="1800" dirty="0">
              <a:solidFill>
                <a:srgbClr val="FFFFFF"/>
              </a:solidFill>
              <a:latin typeface="华文楷体" pitchFamily="2" charset="-122"/>
              <a:sym typeface="华文楷体" pitchFamily="2" charset="-122"/>
            </a:endParaRPr>
          </a:p>
        </p:txBody>
      </p:sp>
      <p:sp>
        <p:nvSpPr>
          <p:cNvPr id="54282" name="矩形 13"/>
          <p:cNvSpPr>
            <a:spLocks noChangeArrowheads="1"/>
          </p:cNvSpPr>
          <p:nvPr/>
        </p:nvSpPr>
        <p:spPr bwMode="auto">
          <a:xfrm>
            <a:off x="3371850" y="2051050"/>
            <a:ext cx="838200" cy="38893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4284" name="矩形 16"/>
          <p:cNvSpPr>
            <a:spLocks noChangeArrowheads="1"/>
          </p:cNvSpPr>
          <p:nvPr/>
        </p:nvSpPr>
        <p:spPr bwMode="auto">
          <a:xfrm>
            <a:off x="3248025" y="2827337"/>
            <a:ext cx="2110870" cy="96440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录入教师论文信息，发表论文的教师考核获得相应加分</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278"/>
                                        </p:tgtEl>
                                        <p:attrNameLst>
                                          <p:attrName>style.visibility</p:attrName>
                                        </p:attrNameLst>
                                      </p:cBhvr>
                                      <p:to>
                                        <p:strVal val="visible"/>
                                      </p:to>
                                    </p:set>
                                    <p:animEffect>
                                      <p:cBhvr>
                                        <p:cTn id="10" dur="10"/>
                                        <p:tgtEl>
                                          <p:spTgt spid="542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54278"/>
                                        </p:tgtEl>
                                      </p:cBhvr>
                                    </p:animEffect>
                                    <p:set>
                                      <p:cBhvr>
                                        <p:cTn id="15" dur="1" fill="hold">
                                          <p:stCondLst>
                                            <p:cond delay="9"/>
                                          </p:stCondLst>
                                        </p:cTn>
                                        <p:tgtEl>
                                          <p:spTgt spid="54278"/>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Effect>
                                      <p:cBhvr>
                                        <p:cTn id="19" dur="10"/>
                                        <p:tgtEl>
                                          <p:spTgt spid="5427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4281"/>
                                        </p:tgtEl>
                                        <p:attrNameLst>
                                          <p:attrName>style.visibility</p:attrName>
                                        </p:attrNameLst>
                                      </p:cBhvr>
                                      <p:to>
                                        <p:strVal val="visible"/>
                                      </p:to>
                                    </p:set>
                                    <p:animEffect>
                                      <p:cBhvr>
                                        <p:cTn id="23" dur="10"/>
                                        <p:tgtEl>
                                          <p:spTgt spid="5428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
                                        <p:tgtEl>
                                          <p:spTgt spid="54279"/>
                                        </p:tgtEl>
                                      </p:cBhvr>
                                    </p:animEffect>
                                    <p:set>
                                      <p:cBhvr>
                                        <p:cTn id="28" dur="1" fill="hold">
                                          <p:stCondLst>
                                            <p:cond delay="9"/>
                                          </p:stCondLst>
                                        </p:cTn>
                                        <p:tgtEl>
                                          <p:spTgt spid="5427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
                                        <p:tgtEl>
                                          <p:spTgt spid="54281"/>
                                        </p:tgtEl>
                                      </p:cBhvr>
                                    </p:animEffect>
                                    <p:set>
                                      <p:cBhvr>
                                        <p:cTn id="31" dur="1" fill="hold">
                                          <p:stCondLst>
                                            <p:cond delay="9"/>
                                          </p:stCondLst>
                                        </p:cTn>
                                        <p:tgtEl>
                                          <p:spTgt spid="5428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4282"/>
                                        </p:tgtEl>
                                        <p:attrNameLst>
                                          <p:attrName>style.visibility</p:attrName>
                                        </p:attrNameLst>
                                      </p:cBhvr>
                                      <p:to>
                                        <p:strVal val="visible"/>
                                      </p:to>
                                    </p:set>
                                    <p:animEffect>
                                      <p:cBhvr>
                                        <p:cTn id="35" dur="10"/>
                                        <p:tgtEl>
                                          <p:spTgt spid="54282"/>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4284"/>
                                        </p:tgtEl>
                                        <p:attrNameLst>
                                          <p:attrName>style.visibility</p:attrName>
                                        </p:attrNameLst>
                                      </p:cBhvr>
                                      <p:to>
                                        <p:strVal val="visible"/>
                                      </p:to>
                                    </p:set>
                                    <p:animEffect>
                                      <p:cBhvr>
                                        <p:cTn id="39" dur="1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8" grpId="0" bldLvl="0" animBg="1" autoUpdateAnimBg="0"/>
      <p:bldP spid="54278" grpId="1" animBg="1"/>
      <p:bldP spid="54279" grpId="0" bldLvl="0" animBg="1" autoUpdateAnimBg="0"/>
      <p:bldP spid="54279" grpId="1" animBg="1"/>
      <p:bldP spid="54281" grpId="0" bldLvl="0" animBg="1" autoUpdateAnimBg="0"/>
      <p:bldP spid="54281" grpId="1" animBg="1"/>
      <p:bldP spid="54282" grpId="0" bldLvl="0" animBg="1" autoUpdateAnimBg="0"/>
      <p:bldP spid="54284"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6562"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教师</a:t>
            </a:r>
            <a:r>
              <a:rPr lang="zh-CN" altLang="en-US" sz="3200" dirty="0">
                <a:solidFill>
                  <a:schemeClr val="accent1">
                    <a:lumMod val="20000"/>
                    <a:lumOff val="80000"/>
                  </a:schemeClr>
                </a:solidFill>
                <a:latin typeface="华文楷体" pitchFamily="2" charset="-122"/>
                <a:ea typeface="华文楷体" pitchFamily="2" charset="-122"/>
              </a:rPr>
              <a:t>档案</a:t>
            </a:r>
            <a:endParaRPr kumimoji="0" lang="zh-CN" altLang="en-US" sz="3200" dirty="0" smtClean="0">
              <a:solidFill>
                <a:schemeClr val="accent1">
                  <a:lumMod val="20000"/>
                  <a:lumOff val="80000"/>
                </a:schemeClr>
              </a:solidFill>
              <a:latin typeface="华文楷体" pitchFamily="2" charset="-122"/>
              <a:ea typeface="华文楷体" pitchFamily="2" charset="-122"/>
            </a:endParaRPr>
          </a:p>
        </p:txBody>
      </p:sp>
      <p:pic>
        <p:nvPicPr>
          <p:cNvPr id="2" name="图片 1"/>
          <p:cNvPicPr>
            <a:picLocks noChangeAspect="1"/>
          </p:cNvPicPr>
          <p:nvPr/>
        </p:nvPicPr>
        <p:blipFill>
          <a:blip r:embed="rId2"/>
          <a:stretch>
            <a:fillRect/>
          </a:stretch>
        </p:blipFill>
        <p:spPr>
          <a:xfrm>
            <a:off x="0" y="1878533"/>
            <a:ext cx="12161815" cy="3398005"/>
          </a:xfrm>
          <a:prstGeom prst="rect">
            <a:avLst/>
          </a:prstGeom>
        </p:spPr>
      </p:pic>
      <p:sp>
        <p:nvSpPr>
          <p:cNvPr id="11" name="矩形 3"/>
          <p:cNvSpPr>
            <a:spLocks noChangeArrowheads="1"/>
          </p:cNvSpPr>
          <p:nvPr/>
        </p:nvSpPr>
        <p:spPr bwMode="auto">
          <a:xfrm>
            <a:off x="244553" y="4813620"/>
            <a:ext cx="838200" cy="38893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2" name="矩形 5"/>
          <p:cNvSpPr>
            <a:spLocks noChangeArrowheads="1"/>
          </p:cNvSpPr>
          <p:nvPr/>
        </p:nvSpPr>
        <p:spPr bwMode="auto">
          <a:xfrm>
            <a:off x="1667762" y="4440414"/>
            <a:ext cx="2079779" cy="746411"/>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查看教师基本信息和教师考核情况</a:t>
            </a:r>
            <a:endParaRPr kumimoji="0" lang="zh-CN" altLang="en-US" sz="1800" dirty="0">
              <a:solidFill>
                <a:srgbClr val="FFFFFF"/>
              </a:solidFill>
              <a:latin typeface="华文楷体" pitchFamily="2" charset="-122"/>
              <a:sym typeface="华文楷体" pitchFamily="2" charset="-122"/>
            </a:endParaRPr>
          </a:p>
        </p:txBody>
      </p:sp>
      <p:sp>
        <p:nvSpPr>
          <p:cNvPr id="13" name="矩形 3"/>
          <p:cNvSpPr>
            <a:spLocks noChangeArrowheads="1"/>
          </p:cNvSpPr>
          <p:nvPr/>
        </p:nvSpPr>
        <p:spPr bwMode="auto">
          <a:xfrm>
            <a:off x="4332549" y="4440413"/>
            <a:ext cx="1573575" cy="746411"/>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4" name="矩形 5"/>
          <p:cNvSpPr>
            <a:spLocks noChangeArrowheads="1"/>
          </p:cNvSpPr>
          <p:nvPr/>
        </p:nvSpPr>
        <p:spPr bwMode="auto">
          <a:xfrm>
            <a:off x="6356221" y="4322040"/>
            <a:ext cx="2218153" cy="74463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查看教师学期基本信息和考核情况</a:t>
            </a:r>
            <a:endParaRPr kumimoji="0" lang="zh-CN" altLang="en-US" sz="1800" dirty="0">
              <a:solidFill>
                <a:srgbClr val="FFFFFF"/>
              </a:solidFill>
              <a:latin typeface="华文楷体" pitchFamily="2" charset="-122"/>
              <a:sym typeface="华文楷体" pitchFamily="2" charset="-122"/>
            </a:endParaRPr>
          </a:p>
        </p:txBody>
      </p:sp>
      <p:sp>
        <p:nvSpPr>
          <p:cNvPr id="15" name="矩形 3"/>
          <p:cNvSpPr>
            <a:spLocks noChangeArrowheads="1"/>
          </p:cNvSpPr>
          <p:nvPr/>
        </p:nvSpPr>
        <p:spPr bwMode="auto">
          <a:xfrm>
            <a:off x="2297741" y="3176946"/>
            <a:ext cx="1209958" cy="79544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6" name="矩形 5"/>
          <p:cNvSpPr>
            <a:spLocks noChangeArrowheads="1"/>
          </p:cNvSpPr>
          <p:nvPr/>
        </p:nvSpPr>
        <p:spPr bwMode="auto">
          <a:xfrm>
            <a:off x="3999929" y="2526300"/>
            <a:ext cx="1906195" cy="111356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教师以教师账号登录系统后自行修改头像，头像同步到教师档案</a:t>
            </a:r>
            <a:endParaRPr kumimoji="0" lang="zh-CN" altLang="en-US" sz="1800" dirty="0">
              <a:solidFill>
                <a:srgbClr val="FFFFFF"/>
              </a:solidFill>
              <a:latin typeface="华文楷体" pitchFamily="2" charset="-122"/>
              <a:sym typeface="华文楷体" pitchFamily="2" charset="-122"/>
            </a:endParaRPr>
          </a:p>
        </p:txBody>
      </p:sp>
    </p:spTree>
    <p:extLst>
      <p:ext uri="{BB962C8B-B14F-4D97-AF65-F5344CB8AC3E}">
        <p14:creationId xmlns:p14="http://schemas.microsoft.com/office/powerpoint/2010/main" val="39627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p:cBhvr>
                                        <p:cTn id="10" dur="1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12"/>
                                        </p:tgtEl>
                                      </p:cBhvr>
                                    </p:animEffect>
                                    <p:set>
                                      <p:cBhvr>
                                        <p:cTn id="15" dur="1" fill="hold">
                                          <p:stCondLst>
                                            <p:cond delay="9"/>
                                          </p:stCondLst>
                                        </p:cTn>
                                        <p:tgtEl>
                                          <p:spTgt spid="12"/>
                                        </p:tgtEl>
                                        <p:attrNameLst>
                                          <p:attrName>style.visibility</p:attrName>
                                        </p:attrNameLst>
                                      </p:cBhvr>
                                      <p:to>
                                        <p:strVal val="hidden"/>
                                      </p:to>
                                    </p:set>
                                  </p:childTnLst>
                                </p:cTn>
                              </p:par>
                            </p:childTnLst>
                          </p:cTn>
                        </p:par>
                        <p:par>
                          <p:cTn id="16" fill="hold">
                            <p:stCondLst>
                              <p:cond delay="1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p:cBhvr>
                                        <p:cTn id="22" dur="1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
                                        <p:tgtEl>
                                          <p:spTgt spid="16"/>
                                        </p:tgtEl>
                                      </p:cBhvr>
                                    </p:animEffect>
                                    <p:set>
                                      <p:cBhvr>
                                        <p:cTn id="27" dur="1" fill="hold">
                                          <p:stCondLst>
                                            <p:cond delay="9"/>
                                          </p:stCondLst>
                                        </p:cTn>
                                        <p:tgtEl>
                                          <p:spTgt spid="1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
                                        <p:tgtEl>
                                          <p:spTgt spid="15"/>
                                        </p:tgtEl>
                                      </p:cBhvr>
                                    </p:animEffect>
                                    <p:set>
                                      <p:cBhvr>
                                        <p:cTn id="30" dur="1" fill="hold">
                                          <p:stCondLst>
                                            <p:cond delay="9"/>
                                          </p:stCondLst>
                                        </p:cTn>
                                        <p:tgtEl>
                                          <p:spTgt spid="15"/>
                                        </p:tgtEl>
                                        <p:attrNameLst>
                                          <p:attrName>style.visibility</p:attrName>
                                        </p:attrNameLst>
                                      </p:cBhvr>
                                      <p:to>
                                        <p:strVal val="hidden"/>
                                      </p:to>
                                    </p:set>
                                  </p:childTnLst>
                                </p:cTn>
                              </p:par>
                            </p:childTnLst>
                          </p:cTn>
                        </p:par>
                        <p:par>
                          <p:cTn id="31" fill="hold">
                            <p:stCondLst>
                              <p:cond delay="1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p:cBhvr>
                                        <p:cTn id="37"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ldLvl="0" animBg="1" autoUpdateAnimBg="0"/>
      <p:bldP spid="12" grpId="1" animBg="1"/>
      <p:bldP spid="13" grpId="0" animBg="1"/>
      <p:bldP spid="14" grpId="0" bldLvl="0" animBg="1" autoUpdateAnimBg="0"/>
      <p:bldP spid="15" grpId="0" animBg="1"/>
      <p:bldP spid="15" grpId="1" animBg="1"/>
      <p:bldP spid="16" grpId="0" bldLvl="0" animBg="1" autoUpdateAnimBg="0"/>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6F83"/>
        </a:solidFill>
        <a:effectLst/>
      </p:bgPr>
    </p:bg>
    <p:spTree>
      <p:nvGrpSpPr>
        <p:cNvPr id="1" name=""/>
        <p:cNvGrpSpPr/>
        <p:nvPr/>
      </p:nvGrpSpPr>
      <p:grpSpPr>
        <a:xfrm>
          <a:off x="0" y="0"/>
          <a:ext cx="0" cy="0"/>
          <a:chOff x="0" y="0"/>
          <a:chExt cx="0" cy="0"/>
        </a:xfrm>
      </p:grpSpPr>
      <p:sp>
        <p:nvSpPr>
          <p:cNvPr id="31" name="Text Box 22"/>
          <p:cNvSpPr txBox="1">
            <a:spLocks noChangeArrowheads="1"/>
          </p:cNvSpPr>
          <p:nvPr/>
        </p:nvSpPr>
        <p:spPr bwMode="auto">
          <a:xfrm>
            <a:off x="1113752" y="1261966"/>
            <a:ext cx="5440363"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smtClean="0">
                <a:solidFill>
                  <a:schemeClr val="bg2"/>
                </a:solidFill>
                <a:latin typeface="华文行楷" pitchFamily="2" charset="-122"/>
                <a:ea typeface="华文行楷" pitchFamily="2" charset="-122"/>
              </a:rPr>
              <a:t>访问地址：</a:t>
            </a:r>
            <a:endParaRPr lang="en-US" altLang="zh-CN" sz="2400" dirty="0" smtClean="0">
              <a:solidFill>
                <a:schemeClr val="bg2"/>
              </a:solidFill>
              <a:latin typeface="华文行楷" pitchFamily="2" charset="-122"/>
              <a:ea typeface="华文行楷" pitchFamily="2" charset="-122"/>
            </a:endParaRPr>
          </a:p>
          <a:p>
            <a:r>
              <a:rPr lang="en-US" altLang="zh-CN" dirty="0" smtClean="0">
                <a:solidFill>
                  <a:schemeClr val="accent2">
                    <a:lumMod val="60000"/>
                    <a:lumOff val="40000"/>
                  </a:schemeClr>
                </a:solidFill>
              </a:rPr>
              <a:t>http</a:t>
            </a:r>
            <a:r>
              <a:rPr lang="en-US" altLang="zh-CN" dirty="0">
                <a:solidFill>
                  <a:schemeClr val="accent2">
                    <a:lumMod val="60000"/>
                    <a:lumOff val="40000"/>
                  </a:schemeClr>
                </a:solidFill>
              </a:rPr>
              <a:t>://</a:t>
            </a:r>
            <a:r>
              <a:rPr lang="en-US" altLang="zh-CN" dirty="0" smtClean="0">
                <a:solidFill>
                  <a:schemeClr val="accent2">
                    <a:lumMod val="60000"/>
                    <a:lumOff val="40000"/>
                  </a:schemeClr>
                </a:solidFill>
              </a:rPr>
              <a:t>www.jiaoxueguanli.com/zxzx</a:t>
            </a:r>
            <a:endParaRPr lang="en-US" altLang="zh-CN" dirty="0" smtClean="0">
              <a:solidFill>
                <a:schemeClr val="accent2">
                  <a:lumMod val="60000"/>
                  <a:lumOff val="40000"/>
                </a:schemeClr>
              </a:solidFill>
            </a:endParaRPr>
          </a:p>
          <a:p>
            <a:endParaRPr lang="zh-CN" altLang="en-US" dirty="0">
              <a:solidFill>
                <a:schemeClr val="bg2"/>
              </a:solidFill>
            </a:endParaRPr>
          </a:p>
          <a:p>
            <a:pPr eaLnBrk="0" hangingPunct="0"/>
            <a:endParaRPr lang="en-US" altLang="zh-CN" dirty="0">
              <a:solidFill>
                <a:schemeClr val="bg2"/>
              </a:solidFill>
              <a:latin typeface="Verdana" pitchFamily="34" charset="0"/>
              <a:ea typeface="宋体" pitchFamily="2" charset="-122"/>
            </a:endParaRPr>
          </a:p>
        </p:txBody>
      </p:sp>
      <p:sp>
        <p:nvSpPr>
          <p:cNvPr id="12" name="Freeform 3"/>
          <p:cNvSpPr>
            <a:spLocks noEditPoints="1"/>
          </p:cNvSpPr>
          <p:nvPr/>
        </p:nvSpPr>
        <p:spPr bwMode="gray">
          <a:xfrm rot="20241944">
            <a:off x="3060027" y="2490691"/>
            <a:ext cx="6400801" cy="2532063"/>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89AECD"/>
              </a:gs>
              <a:gs pos="100000">
                <a:srgbClr val="416D9D"/>
              </a:gs>
            </a:gsLst>
            <a:lin ang="0" scaled="1"/>
          </a:gradFill>
          <a:ln>
            <a:noFill/>
          </a:ln>
          <a:extLst>
            <a:ext uri="{91240B29-F687-4F45-9708-019B960494DF}">
              <a14:hiddenLine xmlns:a14="http://schemas.microsoft.com/office/drawing/2010/main" w="0">
                <a:solidFill>
                  <a:srgbClr val="F7C16B"/>
                </a:solidFill>
                <a:prstDash val="solid"/>
                <a:round/>
              </a14:hiddenLine>
            </a:ext>
          </a:extLst>
        </p:spPr>
        <p:txBody>
          <a:bodyPr/>
          <a:lstStyle/>
          <a:p>
            <a:endParaRPr lang="zh-CN" altLang="en-US"/>
          </a:p>
        </p:txBody>
      </p:sp>
      <p:sp>
        <p:nvSpPr>
          <p:cNvPr id="13" name="Oval 4"/>
          <p:cNvSpPr>
            <a:spLocks noChangeArrowheads="1"/>
          </p:cNvSpPr>
          <p:nvPr/>
        </p:nvSpPr>
        <p:spPr bwMode="ltGray">
          <a:xfrm rot="20056323">
            <a:off x="6047702" y="2416079"/>
            <a:ext cx="995363" cy="276225"/>
          </a:xfrm>
          <a:prstGeom prst="ellipse">
            <a:avLst/>
          </a:prstGeom>
          <a:solidFill>
            <a:srgbClr val="000066">
              <a:alpha val="17999"/>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Oval 5"/>
          <p:cNvSpPr>
            <a:spLocks noChangeArrowheads="1"/>
          </p:cNvSpPr>
          <p:nvPr/>
        </p:nvSpPr>
        <p:spPr bwMode="ltGray">
          <a:xfrm rot="20056323">
            <a:off x="8944890" y="3028854"/>
            <a:ext cx="996950" cy="274638"/>
          </a:xfrm>
          <a:prstGeom prst="ellipse">
            <a:avLst/>
          </a:prstGeom>
          <a:solidFill>
            <a:srgbClr val="000066">
              <a:alpha val="17999"/>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Oval 6"/>
          <p:cNvSpPr>
            <a:spLocks noChangeArrowheads="1"/>
          </p:cNvSpPr>
          <p:nvPr/>
        </p:nvSpPr>
        <p:spPr bwMode="ltGray">
          <a:xfrm rot="20056323">
            <a:off x="3345777" y="4446491"/>
            <a:ext cx="996950" cy="274638"/>
          </a:xfrm>
          <a:prstGeom prst="ellipse">
            <a:avLst/>
          </a:prstGeom>
          <a:solidFill>
            <a:srgbClr val="000066">
              <a:alpha val="17999"/>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Oval 7"/>
          <p:cNvSpPr>
            <a:spLocks noChangeArrowheads="1"/>
          </p:cNvSpPr>
          <p:nvPr/>
        </p:nvSpPr>
        <p:spPr bwMode="ltGray">
          <a:xfrm rot="20056323">
            <a:off x="6565227" y="5065616"/>
            <a:ext cx="996950" cy="276225"/>
          </a:xfrm>
          <a:prstGeom prst="ellipse">
            <a:avLst/>
          </a:prstGeom>
          <a:solidFill>
            <a:srgbClr val="000066">
              <a:alpha val="17999"/>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Oval 11"/>
          <p:cNvSpPr>
            <a:spLocks noChangeArrowheads="1"/>
          </p:cNvSpPr>
          <p:nvPr/>
        </p:nvSpPr>
        <p:spPr bwMode="gray">
          <a:xfrm>
            <a:off x="2818727" y="3676554"/>
            <a:ext cx="1198563" cy="1150938"/>
          </a:xfrm>
          <a:prstGeom prst="ellipse">
            <a:avLst/>
          </a:prstGeom>
          <a:gradFill rotWithShape="1">
            <a:gsLst>
              <a:gs pos="0">
                <a:srgbClr val="28BA97"/>
              </a:gs>
              <a:gs pos="100000">
                <a:srgbClr val="293F3A"/>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a:endParaRPr lang="zh-CN" altLang="zh-CN"/>
          </a:p>
        </p:txBody>
      </p:sp>
      <p:sp>
        <p:nvSpPr>
          <p:cNvPr id="21" name="Oval 12"/>
          <p:cNvSpPr>
            <a:spLocks noChangeArrowheads="1"/>
          </p:cNvSpPr>
          <p:nvPr/>
        </p:nvSpPr>
        <p:spPr bwMode="gray">
          <a:xfrm>
            <a:off x="5854027" y="4379816"/>
            <a:ext cx="1200150" cy="1150938"/>
          </a:xfrm>
          <a:prstGeom prst="ellipse">
            <a:avLst/>
          </a:prstGeom>
          <a:gradFill rotWithShape="1">
            <a:gsLst>
              <a:gs pos="0">
                <a:srgbClr val="177F73"/>
              </a:gs>
              <a:gs pos="100000">
                <a:srgbClr val="0A3C35"/>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a:endParaRPr lang="zh-CN" altLang="zh-CN"/>
          </a:p>
        </p:txBody>
      </p:sp>
      <p:sp>
        <p:nvSpPr>
          <p:cNvPr id="26" name="Text Box 17"/>
          <p:cNvSpPr txBox="1">
            <a:spLocks noChangeArrowheads="1"/>
          </p:cNvSpPr>
          <p:nvPr/>
        </p:nvSpPr>
        <p:spPr bwMode="white">
          <a:xfrm>
            <a:off x="6001665" y="4708429"/>
            <a:ext cx="903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CN" altLang="en-US" sz="2800" dirty="0" smtClean="0">
                <a:solidFill>
                  <a:schemeClr val="bg2"/>
                </a:solidFill>
                <a:latin typeface="华文行楷" pitchFamily="2" charset="-122"/>
                <a:ea typeface="华文行楷" pitchFamily="2" charset="-122"/>
              </a:rPr>
              <a:t>家长</a:t>
            </a:r>
            <a:endParaRPr lang="en-US" altLang="zh-CN" sz="2800" dirty="0">
              <a:solidFill>
                <a:schemeClr val="bg2"/>
              </a:solidFill>
              <a:latin typeface="华文行楷" pitchFamily="2" charset="-122"/>
              <a:ea typeface="华文行楷" pitchFamily="2" charset="-122"/>
            </a:endParaRPr>
          </a:p>
        </p:txBody>
      </p:sp>
      <p:sp>
        <p:nvSpPr>
          <p:cNvPr id="27" name="Text Box 18"/>
          <p:cNvSpPr txBox="1">
            <a:spLocks noChangeArrowheads="1"/>
          </p:cNvSpPr>
          <p:nvPr/>
        </p:nvSpPr>
        <p:spPr bwMode="white">
          <a:xfrm>
            <a:off x="2982239" y="3997229"/>
            <a:ext cx="9032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CN" altLang="en-US" sz="2800" dirty="0" smtClean="0">
                <a:solidFill>
                  <a:schemeClr val="bg2"/>
                </a:solidFill>
                <a:latin typeface="华文行楷" pitchFamily="2" charset="-122"/>
                <a:ea typeface="华文行楷" pitchFamily="2" charset="-122"/>
              </a:rPr>
              <a:t>学生</a:t>
            </a:r>
            <a:endParaRPr lang="en-US" altLang="zh-CN" sz="2800" dirty="0">
              <a:solidFill>
                <a:schemeClr val="bg2"/>
              </a:solidFill>
              <a:latin typeface="华文行楷" pitchFamily="2" charset="-122"/>
              <a:ea typeface="华文行楷" pitchFamily="2" charset="-122"/>
            </a:endParaRPr>
          </a:p>
        </p:txBody>
      </p:sp>
      <p:sp>
        <p:nvSpPr>
          <p:cNvPr id="28" name="Text Box 19"/>
          <p:cNvSpPr txBox="1">
            <a:spLocks noChangeArrowheads="1"/>
          </p:cNvSpPr>
          <p:nvPr/>
        </p:nvSpPr>
        <p:spPr bwMode="auto">
          <a:xfrm>
            <a:off x="4480839" y="3536854"/>
            <a:ext cx="3143250" cy="584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r>
              <a:rPr lang="zh-CN" altLang="en-US" sz="3200" dirty="0" smtClean="0">
                <a:solidFill>
                  <a:schemeClr val="bg2"/>
                </a:solidFill>
                <a:latin typeface="华文行楷" pitchFamily="2" charset="-122"/>
                <a:ea typeface="华文行楷" pitchFamily="2" charset="-122"/>
              </a:rPr>
              <a:t>双扬智慧云校园</a:t>
            </a:r>
            <a:endParaRPr lang="en-US" altLang="zh-CN" sz="3200" dirty="0">
              <a:solidFill>
                <a:schemeClr val="bg2"/>
              </a:solidFill>
              <a:latin typeface="华文行楷" pitchFamily="2" charset="-122"/>
              <a:ea typeface="华文行楷" pitchFamily="2" charset="-122"/>
            </a:endParaRPr>
          </a:p>
        </p:txBody>
      </p:sp>
      <p:sp>
        <p:nvSpPr>
          <p:cNvPr id="29" name="Line 20"/>
          <p:cNvSpPr>
            <a:spLocks noChangeShapeType="1"/>
          </p:cNvSpPr>
          <p:nvPr/>
        </p:nvSpPr>
        <p:spPr bwMode="auto">
          <a:xfrm>
            <a:off x="4714202" y="2087466"/>
            <a:ext cx="1524000" cy="1419225"/>
          </a:xfrm>
          <a:prstGeom prst="line">
            <a:avLst/>
          </a:prstGeom>
          <a:ln>
            <a:tailEnd type="triangle" w="med" len="med"/>
          </a:ln>
        </p:spPr>
        <p:style>
          <a:lnRef idx="1">
            <a:schemeClr val="accent3"/>
          </a:lnRef>
          <a:fillRef idx="0">
            <a:schemeClr val="accent3"/>
          </a:fillRef>
          <a:effectRef idx="0">
            <a:schemeClr val="accent3"/>
          </a:effectRef>
          <a:fontRef idx="minor">
            <a:schemeClr val="tx1"/>
          </a:fontRef>
        </p:style>
        <p:txBody>
          <a:bodyPr wrap="none" anchor="ctr"/>
          <a:lstStyle/>
          <a:p>
            <a:endParaRPr lang="zh-CN" altLang="en-US"/>
          </a:p>
        </p:txBody>
      </p:sp>
      <p:cxnSp>
        <p:nvCxnSpPr>
          <p:cNvPr id="30" name="AutoShape 21"/>
          <p:cNvCxnSpPr>
            <a:cxnSpLocks noChangeShapeType="1"/>
          </p:cNvCxnSpPr>
          <p:nvPr/>
        </p:nvCxnSpPr>
        <p:spPr bwMode="auto">
          <a:xfrm flipH="1">
            <a:off x="988339" y="2087466"/>
            <a:ext cx="3740150" cy="0"/>
          </a:xfrm>
          <a:prstGeom prst="straightConnector1">
            <a:avLst/>
          </a:prstGeom>
        </p:spPr>
        <p:style>
          <a:lnRef idx="1">
            <a:schemeClr val="accent3"/>
          </a:lnRef>
          <a:fillRef idx="0">
            <a:schemeClr val="accent3"/>
          </a:fillRef>
          <a:effectRef idx="0">
            <a:schemeClr val="accent3"/>
          </a:effectRef>
          <a:fontRef idx="minor">
            <a:schemeClr val="tx1"/>
          </a:fontRef>
        </p:style>
      </p:cxnSp>
      <p:sp>
        <p:nvSpPr>
          <p:cNvPr id="32" name="Oval 10"/>
          <p:cNvSpPr>
            <a:spLocks noChangeArrowheads="1"/>
          </p:cNvSpPr>
          <p:nvPr/>
        </p:nvSpPr>
        <p:spPr bwMode="gray">
          <a:xfrm>
            <a:off x="8305748" y="2245422"/>
            <a:ext cx="1200150" cy="1150938"/>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rgbClr val="001D3A"/>
                  </a:outerShdw>
                </a:effectLst>
              </a14:hiddenEffects>
            </a:ext>
          </a:extLst>
        </p:spPr>
        <p:txBody>
          <a:bodyPr wrap="none" anchor="ctr"/>
          <a:lstStyle/>
          <a:p>
            <a:pPr algn="ctr"/>
            <a:endParaRPr lang="zh-CN" altLang="zh-CN"/>
          </a:p>
        </p:txBody>
      </p:sp>
      <p:sp>
        <p:nvSpPr>
          <p:cNvPr id="33" name="Text Box 15"/>
          <p:cNvSpPr txBox="1">
            <a:spLocks noChangeArrowheads="1"/>
          </p:cNvSpPr>
          <p:nvPr/>
        </p:nvSpPr>
        <p:spPr bwMode="white">
          <a:xfrm>
            <a:off x="8274881" y="2559281"/>
            <a:ext cx="1261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CN" altLang="en-US" sz="2800" dirty="0" smtClean="0">
                <a:solidFill>
                  <a:schemeClr val="bg2"/>
                </a:solidFill>
                <a:latin typeface="华文行楷" pitchFamily="2" charset="-122"/>
                <a:ea typeface="华文行楷" pitchFamily="2" charset="-122"/>
              </a:rPr>
              <a:t>管理员</a:t>
            </a:r>
            <a:endParaRPr lang="en-US" altLang="zh-CN" sz="2800" dirty="0">
              <a:solidFill>
                <a:schemeClr val="bg2"/>
              </a:solidFill>
              <a:latin typeface="华文行楷" pitchFamily="2" charset="-122"/>
              <a:ea typeface="华文行楷" pitchFamily="2" charset="-122"/>
            </a:endParaRPr>
          </a:p>
        </p:txBody>
      </p:sp>
      <p:sp>
        <p:nvSpPr>
          <p:cNvPr id="34" name="Oval 13"/>
          <p:cNvSpPr>
            <a:spLocks noChangeArrowheads="1"/>
          </p:cNvSpPr>
          <p:nvPr/>
        </p:nvSpPr>
        <p:spPr bwMode="gray">
          <a:xfrm>
            <a:off x="5413496" y="1676845"/>
            <a:ext cx="1131888" cy="1150938"/>
          </a:xfrm>
          <a:prstGeom prst="ellipse">
            <a:avLst/>
          </a:prstGeom>
          <a:gradFill rotWithShape="1">
            <a:gsLst>
              <a:gs pos="0">
                <a:srgbClr val="20B5E4"/>
              </a:gs>
              <a:gs pos="100000">
                <a:srgbClr val="0E3946"/>
              </a:gs>
            </a:gsLst>
            <a:path path="shape">
              <a:fillToRect l="50000" t="50000" r="50000" b="50000"/>
            </a:path>
          </a:gradFill>
          <a:ln>
            <a:noFill/>
          </a:ln>
          <a:effectLst/>
        </p:spPr>
        <p:txBody>
          <a:bodyPr wrap="none" anchor="ctr"/>
          <a:lstStyle/>
          <a:p>
            <a:pPr algn="ctr"/>
            <a:endParaRPr lang="zh-CN" altLang="zh-CN"/>
          </a:p>
        </p:txBody>
      </p:sp>
      <p:sp>
        <p:nvSpPr>
          <p:cNvPr id="35" name="Text Box 18"/>
          <p:cNvSpPr txBox="1">
            <a:spLocks noChangeArrowheads="1"/>
          </p:cNvSpPr>
          <p:nvPr/>
        </p:nvSpPr>
        <p:spPr bwMode="white">
          <a:xfrm>
            <a:off x="5527796" y="1962845"/>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CN" altLang="en-US" sz="2800" dirty="0" smtClean="0">
                <a:solidFill>
                  <a:schemeClr val="bg2"/>
                </a:solidFill>
                <a:latin typeface="华文行楷" pitchFamily="2" charset="-122"/>
                <a:ea typeface="华文行楷" pitchFamily="2" charset="-122"/>
              </a:rPr>
              <a:t>教师</a:t>
            </a:r>
            <a:endParaRPr lang="en-US" altLang="zh-CN" sz="2800" dirty="0">
              <a:solidFill>
                <a:schemeClr val="bg2"/>
              </a:solidFill>
              <a:latin typeface="华文行楷" pitchFamily="2" charset="-122"/>
              <a:ea typeface="华文行楷" pitchFamily="2" charset="-122"/>
            </a:endParaRPr>
          </a:p>
        </p:txBody>
      </p:sp>
      <p:sp>
        <p:nvSpPr>
          <p:cNvPr id="2" name="标题 1"/>
          <p:cNvSpPr>
            <a:spLocks noGrp="1"/>
          </p:cNvSpPr>
          <p:nvPr>
            <p:ph type="title"/>
          </p:nvPr>
        </p:nvSpPr>
        <p:spPr>
          <a:xfrm>
            <a:off x="1082150" y="182161"/>
            <a:ext cx="3800177" cy="1049642"/>
          </a:xfrm>
        </p:spPr>
        <p:txBody>
          <a:bodyPr>
            <a:normAutofit/>
          </a:bodyPr>
          <a:lstStyle/>
          <a:p>
            <a:pPr lvl="0"/>
            <a:r>
              <a:rPr lang="zh-CN" altLang="en-US" sz="4000" dirty="0">
                <a:solidFill>
                  <a:srgbClr val="E7E6E6"/>
                </a:solidFill>
                <a:latin typeface="华文楷体" pitchFamily="2" charset="-122"/>
                <a:ea typeface="华文楷体" pitchFamily="2" charset="-122"/>
                <a:cs typeface="+mn-cs"/>
              </a:rPr>
              <a:t>四类权限账号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7586" name="标题 1"/>
          <p:cNvSpPr>
            <a:spLocks noGrp="1" noChangeArrowheads="1"/>
          </p:cNvSpPr>
          <p:nvPr>
            <p:ph type="title" idx="4294967295"/>
          </p:nvPr>
        </p:nvSpPr>
        <p:spPr>
          <a:xfrm>
            <a:off x="779463" y="212725"/>
            <a:ext cx="6240462" cy="13811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学生信息管理</a:t>
            </a:r>
          </a:p>
        </p:txBody>
      </p:sp>
      <p:pic>
        <p:nvPicPr>
          <p:cNvPr id="6758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4350"/>
            <a:ext cx="12231688"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矩形 3"/>
          <p:cNvSpPr>
            <a:spLocks noChangeArrowheads="1"/>
          </p:cNvSpPr>
          <p:nvPr/>
        </p:nvSpPr>
        <p:spPr bwMode="auto">
          <a:xfrm>
            <a:off x="635000" y="4762500"/>
            <a:ext cx="1149350"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5302" name="矩形 5"/>
          <p:cNvSpPr>
            <a:spLocks noChangeArrowheads="1"/>
          </p:cNvSpPr>
          <p:nvPr/>
        </p:nvSpPr>
        <p:spPr bwMode="auto">
          <a:xfrm>
            <a:off x="2239240" y="4330988"/>
            <a:ext cx="2845377" cy="108613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学生信息可由管理员统一导入，也可由各班班主任分别导入</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p:cBhvr>
                                        <p:cTn id="7" dur="10"/>
                                        <p:tgtEl>
                                          <p:spTgt spid="553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302"/>
                                        </p:tgtEl>
                                        <p:attrNameLst>
                                          <p:attrName>style.visibility</p:attrName>
                                        </p:attrNameLst>
                                      </p:cBhvr>
                                      <p:to>
                                        <p:strVal val="visible"/>
                                      </p:to>
                                    </p:set>
                                    <p:animEffect>
                                      <p:cBhvr>
                                        <p:cTn id="11" dur="1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ldLvl="0" animBg="1" autoUpdateAnimBg="0"/>
      <p:bldP spid="55302"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8610"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成绩管理</a:t>
            </a:r>
          </a:p>
        </p:txBody>
      </p:sp>
      <p:pic>
        <p:nvPicPr>
          <p:cNvPr id="2" name="图片 1"/>
          <p:cNvPicPr>
            <a:picLocks noChangeAspect="1"/>
          </p:cNvPicPr>
          <p:nvPr/>
        </p:nvPicPr>
        <p:blipFill>
          <a:blip r:embed="rId2"/>
          <a:srcRect/>
          <a:stretch>
            <a:fillRect/>
          </a:stretch>
        </p:blipFill>
        <p:spPr>
          <a:xfrm>
            <a:off x="0" y="1492190"/>
            <a:ext cx="12192000" cy="5379877"/>
          </a:xfrm>
          <a:prstGeom prst="rect">
            <a:avLst/>
          </a:prstGeom>
        </p:spPr>
      </p:pic>
      <p:sp>
        <p:nvSpPr>
          <p:cNvPr id="21" name="矩形 3"/>
          <p:cNvSpPr>
            <a:spLocks noChangeArrowheads="1"/>
          </p:cNvSpPr>
          <p:nvPr/>
        </p:nvSpPr>
        <p:spPr bwMode="auto">
          <a:xfrm>
            <a:off x="634635" y="3905737"/>
            <a:ext cx="729931" cy="370841"/>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2" name="矩形 3"/>
          <p:cNvSpPr>
            <a:spLocks noChangeArrowheads="1"/>
          </p:cNvSpPr>
          <p:nvPr/>
        </p:nvSpPr>
        <p:spPr bwMode="auto">
          <a:xfrm>
            <a:off x="10635176" y="4182128"/>
            <a:ext cx="602566" cy="32609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3" name="矩形 3"/>
          <p:cNvSpPr>
            <a:spLocks noChangeArrowheads="1"/>
          </p:cNvSpPr>
          <p:nvPr/>
        </p:nvSpPr>
        <p:spPr bwMode="auto">
          <a:xfrm>
            <a:off x="11112305" y="4168060"/>
            <a:ext cx="602566" cy="32609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4" name="矩形 3"/>
          <p:cNvSpPr>
            <a:spLocks noChangeArrowheads="1"/>
          </p:cNvSpPr>
          <p:nvPr/>
        </p:nvSpPr>
        <p:spPr bwMode="auto">
          <a:xfrm>
            <a:off x="10658621" y="4345176"/>
            <a:ext cx="1056249" cy="367501"/>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5" name="矩形 28"/>
          <p:cNvSpPr>
            <a:spLocks noChangeArrowheads="1"/>
          </p:cNvSpPr>
          <p:nvPr/>
        </p:nvSpPr>
        <p:spPr bwMode="auto">
          <a:xfrm>
            <a:off x="8471753" y="3865970"/>
            <a:ext cx="1686293" cy="102958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查看优生率、合格率及全科合格率饼状图</a:t>
            </a:r>
            <a:endParaRPr kumimoji="0" lang="zh-CN" altLang="en-US" sz="1800" dirty="0">
              <a:solidFill>
                <a:srgbClr val="FFFFFF"/>
              </a:solidFill>
              <a:latin typeface="华文楷体" pitchFamily="2" charset="-122"/>
              <a:sym typeface="华文楷体" pitchFamily="2" charset="-122"/>
            </a:endParaRPr>
          </a:p>
        </p:txBody>
      </p:sp>
      <p:sp>
        <p:nvSpPr>
          <p:cNvPr id="26" name="矩形 28"/>
          <p:cNvSpPr>
            <a:spLocks noChangeArrowheads="1"/>
          </p:cNvSpPr>
          <p:nvPr/>
        </p:nvSpPr>
        <p:spPr bwMode="auto">
          <a:xfrm>
            <a:off x="7853948" y="3830382"/>
            <a:ext cx="2304098" cy="102958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学生被设为不纳入统计，成绩页面将不会显示该学生成绩</a:t>
            </a:r>
            <a:endParaRPr kumimoji="0" lang="zh-CN" altLang="en-US" sz="1800" dirty="0">
              <a:solidFill>
                <a:srgbClr val="FFFFFF"/>
              </a:solidFill>
              <a:latin typeface="华文楷体" pitchFamily="2" charset="-122"/>
              <a:sym typeface="华文楷体" pitchFamily="2" charset="-122"/>
            </a:endParaRPr>
          </a:p>
        </p:txBody>
      </p:sp>
      <p:sp>
        <p:nvSpPr>
          <p:cNvPr id="27" name="矩形 28"/>
          <p:cNvSpPr>
            <a:spLocks noChangeArrowheads="1"/>
          </p:cNvSpPr>
          <p:nvPr/>
        </p:nvSpPr>
        <p:spPr bwMode="auto">
          <a:xfrm>
            <a:off x="7853947" y="4120308"/>
            <a:ext cx="2327544" cy="50497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查看各班级成绩分析</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p:cBhvr>
                                        <p:cTn id="11" dur="1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
                                        <p:tgtEl>
                                          <p:spTgt spid="22"/>
                                        </p:tgtEl>
                                      </p:cBhvr>
                                    </p:animEffect>
                                    <p:set>
                                      <p:cBhvr>
                                        <p:cTn id="16" dur="1" fill="hold">
                                          <p:stCondLst>
                                            <p:cond delay="9"/>
                                          </p:stCondLst>
                                        </p:cTn>
                                        <p:tgtEl>
                                          <p:spTgt spid="2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10"/>
                                        <p:tgtEl>
                                          <p:spTgt spid="25"/>
                                        </p:tgtEl>
                                      </p:cBhvr>
                                    </p:animEffect>
                                    <p:set>
                                      <p:cBhvr>
                                        <p:cTn id="19" dur="1" fill="hold">
                                          <p:stCondLst>
                                            <p:cond delay="9"/>
                                          </p:stCondLst>
                                        </p:cTn>
                                        <p:tgtEl>
                                          <p:spTgt spid="2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
                                        <p:tgtEl>
                                          <p:spTgt spid="2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p:cBhvr>
                                        <p:cTn id="27" dur="1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10"/>
                                        <p:tgtEl>
                                          <p:spTgt spid="24"/>
                                        </p:tgtEl>
                                      </p:cBhvr>
                                    </p:animEffect>
                                    <p:set>
                                      <p:cBhvr>
                                        <p:cTn id="32" dur="1" fill="hold">
                                          <p:stCondLst>
                                            <p:cond delay="9"/>
                                          </p:stCondLst>
                                        </p:cTn>
                                        <p:tgtEl>
                                          <p:spTgt spid="2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10"/>
                                        <p:tgtEl>
                                          <p:spTgt spid="26"/>
                                        </p:tgtEl>
                                      </p:cBhvr>
                                    </p:animEffect>
                                    <p:set>
                                      <p:cBhvr>
                                        <p:cTn id="35" dur="1" fill="hold">
                                          <p:stCondLst>
                                            <p:cond delay="9"/>
                                          </p:stCondLst>
                                        </p:cTn>
                                        <p:tgtEl>
                                          <p:spTgt spid="2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
                                        <p:tgtEl>
                                          <p:spTgt spid="23"/>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p:cBhvr>
                                        <p:cTn id="43" dur="1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
                                        <p:tgtEl>
                                          <p:spTgt spid="23"/>
                                        </p:tgtEl>
                                      </p:cBhvr>
                                    </p:animEffect>
                                    <p:set>
                                      <p:cBhvr>
                                        <p:cTn id="48" dur="1" fill="hold">
                                          <p:stCondLst>
                                            <p:cond delay="9"/>
                                          </p:stCondLst>
                                        </p:cTn>
                                        <p:tgtEl>
                                          <p:spTgt spid="2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10"/>
                                        <p:tgtEl>
                                          <p:spTgt spid="27"/>
                                        </p:tgtEl>
                                      </p:cBhvr>
                                    </p:animEffect>
                                    <p:set>
                                      <p:cBhvr>
                                        <p:cTn id="51" dur="1" fill="hold">
                                          <p:stCondLst>
                                            <p:cond delay="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bldLvl="0" animBg="1" autoUpdateAnimBg="0"/>
      <p:bldP spid="25" grpId="1" animBg="1"/>
      <p:bldP spid="26" grpId="0" bldLvl="0" animBg="1" autoUpdateAnimBg="0"/>
      <p:bldP spid="26" grpId="1" animBg="1"/>
      <p:bldP spid="27" grpId="0" bldLvl="0" animBg="1" autoUpdateAnimBg="0"/>
      <p:bldP spid="2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8610"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成绩管理</a:t>
            </a:r>
          </a:p>
        </p:txBody>
      </p:sp>
      <p:pic>
        <p:nvPicPr>
          <p:cNvPr id="3" name="图片 2"/>
          <p:cNvPicPr>
            <a:picLocks noChangeAspect="1"/>
          </p:cNvPicPr>
          <p:nvPr/>
        </p:nvPicPr>
        <p:blipFill>
          <a:blip r:embed="rId2"/>
          <a:srcRect/>
          <a:stretch>
            <a:fillRect/>
          </a:stretch>
        </p:blipFill>
        <p:spPr>
          <a:xfrm>
            <a:off x="0" y="1958051"/>
            <a:ext cx="12192000" cy="4995483"/>
          </a:xfrm>
          <a:prstGeom prst="rect">
            <a:avLst/>
          </a:prstGeom>
        </p:spPr>
      </p:pic>
      <p:sp>
        <p:nvSpPr>
          <p:cNvPr id="12" name="矩形 3"/>
          <p:cNvSpPr>
            <a:spLocks noChangeArrowheads="1"/>
          </p:cNvSpPr>
          <p:nvPr/>
        </p:nvSpPr>
        <p:spPr bwMode="auto">
          <a:xfrm>
            <a:off x="251338" y="2953104"/>
            <a:ext cx="1056249" cy="367501"/>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3" name="矩形 3"/>
          <p:cNvSpPr>
            <a:spLocks noChangeArrowheads="1"/>
          </p:cNvSpPr>
          <p:nvPr/>
        </p:nvSpPr>
        <p:spPr bwMode="auto">
          <a:xfrm>
            <a:off x="1307587" y="2953103"/>
            <a:ext cx="985237" cy="36750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4" name="矩形 3"/>
          <p:cNvSpPr>
            <a:spLocks noChangeArrowheads="1"/>
          </p:cNvSpPr>
          <p:nvPr/>
        </p:nvSpPr>
        <p:spPr bwMode="auto">
          <a:xfrm>
            <a:off x="2292824" y="2953103"/>
            <a:ext cx="985237" cy="36750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5" name="矩形 5"/>
          <p:cNvSpPr>
            <a:spLocks noChangeArrowheads="1"/>
          </p:cNvSpPr>
          <p:nvPr/>
        </p:nvSpPr>
        <p:spPr bwMode="auto">
          <a:xfrm>
            <a:off x="251338" y="3763966"/>
            <a:ext cx="2643287" cy="71060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查看各班级各科平均分和年级平均分</a:t>
            </a:r>
            <a:endParaRPr kumimoji="0" lang="zh-CN" altLang="en-US" sz="1800" dirty="0">
              <a:solidFill>
                <a:srgbClr val="FFFFFF"/>
              </a:solidFill>
              <a:latin typeface="华文楷体" pitchFamily="2" charset="-122"/>
              <a:sym typeface="华文楷体" pitchFamily="2" charset="-122"/>
            </a:endParaRPr>
          </a:p>
        </p:txBody>
      </p:sp>
      <p:sp>
        <p:nvSpPr>
          <p:cNvPr id="16" name="矩形 5"/>
          <p:cNvSpPr>
            <a:spLocks noChangeArrowheads="1"/>
          </p:cNvSpPr>
          <p:nvPr/>
        </p:nvSpPr>
        <p:spPr bwMode="auto">
          <a:xfrm>
            <a:off x="651683" y="3752818"/>
            <a:ext cx="2297044" cy="101360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查看各科目及其他统计项的优生、合格、差生等情况</a:t>
            </a:r>
            <a:endParaRPr kumimoji="0" lang="zh-CN" altLang="en-US" sz="1800" dirty="0">
              <a:solidFill>
                <a:srgbClr val="FFFFFF"/>
              </a:solidFill>
              <a:latin typeface="华文楷体" pitchFamily="2" charset="-122"/>
              <a:sym typeface="华文楷体" pitchFamily="2" charset="-122"/>
            </a:endParaRPr>
          </a:p>
        </p:txBody>
      </p:sp>
      <p:sp>
        <p:nvSpPr>
          <p:cNvPr id="17" name="矩形 5"/>
          <p:cNvSpPr>
            <a:spLocks noChangeArrowheads="1"/>
          </p:cNvSpPr>
          <p:nvPr/>
        </p:nvSpPr>
        <p:spPr bwMode="auto">
          <a:xfrm>
            <a:off x="1548762" y="3750002"/>
            <a:ext cx="2473360" cy="84817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对比各科目的优生率、合格率和差生率等比率</a:t>
            </a:r>
            <a:endParaRPr kumimoji="0" lang="zh-CN" altLang="en-US" sz="1800" dirty="0">
              <a:solidFill>
                <a:srgbClr val="FFFFFF"/>
              </a:solidFill>
              <a:latin typeface="华文楷体" pitchFamily="2" charset="-122"/>
              <a:sym typeface="华文楷体" pitchFamily="2" charset="-122"/>
            </a:endParaRPr>
          </a:p>
        </p:txBody>
      </p:sp>
      <p:sp>
        <p:nvSpPr>
          <p:cNvPr id="18" name="矩形 3"/>
          <p:cNvSpPr>
            <a:spLocks noChangeArrowheads="1"/>
          </p:cNvSpPr>
          <p:nvPr/>
        </p:nvSpPr>
        <p:spPr bwMode="auto">
          <a:xfrm>
            <a:off x="159064" y="2118895"/>
            <a:ext cx="727201" cy="40199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9" name="矩形 5"/>
          <p:cNvSpPr>
            <a:spLocks noChangeArrowheads="1"/>
          </p:cNvSpPr>
          <p:nvPr/>
        </p:nvSpPr>
        <p:spPr bwMode="auto">
          <a:xfrm>
            <a:off x="104109" y="2847297"/>
            <a:ext cx="1935706" cy="73445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以表格形式导出当前页面数据</a:t>
            </a:r>
            <a:endParaRPr kumimoji="0" lang="zh-CN" altLang="en-US" sz="1800" dirty="0">
              <a:solidFill>
                <a:srgbClr val="FFFFFF"/>
              </a:solidFill>
              <a:latin typeface="华文楷体" pitchFamily="2" charset="-122"/>
              <a:sym typeface="华文楷体" pitchFamily="2" charset="-122"/>
            </a:endParaRPr>
          </a:p>
        </p:txBody>
      </p:sp>
      <p:sp>
        <p:nvSpPr>
          <p:cNvPr id="20" name="矩形 3"/>
          <p:cNvSpPr>
            <a:spLocks noChangeArrowheads="1"/>
          </p:cNvSpPr>
          <p:nvPr/>
        </p:nvSpPr>
        <p:spPr bwMode="auto">
          <a:xfrm>
            <a:off x="1087783" y="2118895"/>
            <a:ext cx="1050506" cy="40199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8" name="矩形 5"/>
          <p:cNvSpPr>
            <a:spLocks noChangeArrowheads="1"/>
          </p:cNvSpPr>
          <p:nvPr/>
        </p:nvSpPr>
        <p:spPr bwMode="auto">
          <a:xfrm>
            <a:off x="1059438" y="2847297"/>
            <a:ext cx="1725965" cy="73445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统一导出各班级差生数据</a:t>
            </a:r>
            <a:endParaRPr kumimoji="0" lang="zh-CN" altLang="en-US" sz="1800" dirty="0">
              <a:solidFill>
                <a:srgbClr val="FFFFFF"/>
              </a:solidFill>
              <a:latin typeface="华文楷体" pitchFamily="2" charset="-122"/>
              <a:sym typeface="华文楷体" pitchFamily="2" charset="-122"/>
            </a:endParaRPr>
          </a:p>
        </p:txBody>
      </p:sp>
      <p:sp>
        <p:nvSpPr>
          <p:cNvPr id="29" name="矩形 3"/>
          <p:cNvSpPr>
            <a:spLocks noChangeArrowheads="1"/>
          </p:cNvSpPr>
          <p:nvPr/>
        </p:nvSpPr>
        <p:spPr bwMode="auto">
          <a:xfrm>
            <a:off x="11662117" y="4474568"/>
            <a:ext cx="529882" cy="29185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0" name="矩形 5"/>
          <p:cNvSpPr>
            <a:spLocks noChangeArrowheads="1"/>
          </p:cNvSpPr>
          <p:nvPr/>
        </p:nvSpPr>
        <p:spPr bwMode="auto">
          <a:xfrm>
            <a:off x="9707430" y="4228621"/>
            <a:ext cx="1401848" cy="73910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查看班级学生个人成绩</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p:cBhvr>
                                        <p:cTn id="11" dur="1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
                                        <p:tgtEl>
                                          <p:spTgt spid="12"/>
                                        </p:tgtEl>
                                      </p:cBhvr>
                                    </p:animEffect>
                                    <p:set>
                                      <p:cBhvr>
                                        <p:cTn id="16" dur="1" fill="hold">
                                          <p:stCondLst>
                                            <p:cond delay="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10"/>
                                        <p:tgtEl>
                                          <p:spTgt spid="15"/>
                                        </p:tgtEl>
                                      </p:cBhvr>
                                    </p:animEffect>
                                    <p:set>
                                      <p:cBhvr>
                                        <p:cTn id="20" dur="1" fill="hold">
                                          <p:stCondLst>
                                            <p:cond delay="9"/>
                                          </p:stCondLst>
                                        </p:cTn>
                                        <p:tgtEl>
                                          <p:spTgt spid="15"/>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p:cBhvr>
                                        <p:cTn id="28" dur="1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
                                        <p:tgtEl>
                                          <p:spTgt spid="13"/>
                                        </p:tgtEl>
                                      </p:cBhvr>
                                    </p:animEffect>
                                    <p:set>
                                      <p:cBhvr>
                                        <p:cTn id="33" dur="1" fill="hold">
                                          <p:stCondLst>
                                            <p:cond delay="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
                                        <p:tgtEl>
                                          <p:spTgt spid="16"/>
                                        </p:tgtEl>
                                      </p:cBhvr>
                                    </p:animEffect>
                                    <p:set>
                                      <p:cBhvr>
                                        <p:cTn id="36" dur="1" fill="hold">
                                          <p:stCondLst>
                                            <p:cond delay="9"/>
                                          </p:stCondLst>
                                        </p:cTn>
                                        <p:tgtEl>
                                          <p:spTgt spid="16"/>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
                                        <p:tgtEl>
                                          <p:spTgt spid="1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p:cBhvr>
                                        <p:cTn id="44" dur="1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
                                        <p:tgtEl>
                                          <p:spTgt spid="14"/>
                                        </p:tgtEl>
                                      </p:cBhvr>
                                    </p:animEffect>
                                    <p:set>
                                      <p:cBhvr>
                                        <p:cTn id="49" dur="1" fill="hold">
                                          <p:stCondLst>
                                            <p:cond delay="9"/>
                                          </p:stCondLst>
                                        </p:cTn>
                                        <p:tgtEl>
                                          <p:spTgt spid="1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
                                        <p:tgtEl>
                                          <p:spTgt spid="17"/>
                                        </p:tgtEl>
                                      </p:cBhvr>
                                    </p:animEffect>
                                    <p:set>
                                      <p:cBhvr>
                                        <p:cTn id="52" dur="1" fill="hold">
                                          <p:stCondLst>
                                            <p:cond delay="9"/>
                                          </p:stCondLst>
                                        </p:cTn>
                                        <p:tgtEl>
                                          <p:spTgt spid="17"/>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
                                        <p:tgtEl>
                                          <p:spTgt spid="18"/>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p:cBhvr>
                                        <p:cTn id="60" dur="1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10"/>
                                        <p:tgtEl>
                                          <p:spTgt spid="18"/>
                                        </p:tgtEl>
                                      </p:cBhvr>
                                    </p:animEffect>
                                    <p:set>
                                      <p:cBhvr>
                                        <p:cTn id="65" dur="1" fill="hold">
                                          <p:stCondLst>
                                            <p:cond delay="9"/>
                                          </p:stCondLst>
                                        </p:cTn>
                                        <p:tgtEl>
                                          <p:spTgt spid="1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
                                        <p:tgtEl>
                                          <p:spTgt spid="19"/>
                                        </p:tgtEl>
                                      </p:cBhvr>
                                    </p:animEffect>
                                    <p:set>
                                      <p:cBhvr>
                                        <p:cTn id="68" dur="1" fill="hold">
                                          <p:stCondLst>
                                            <p:cond delay="9"/>
                                          </p:stCondLst>
                                        </p:cTn>
                                        <p:tgtEl>
                                          <p:spTgt spid="19"/>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
                                        <p:tgtEl>
                                          <p:spTgt spid="20"/>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p:cBhvr>
                                        <p:cTn id="76" dur="1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10"/>
                                        <p:tgtEl>
                                          <p:spTgt spid="20"/>
                                        </p:tgtEl>
                                      </p:cBhvr>
                                    </p:animEffect>
                                    <p:set>
                                      <p:cBhvr>
                                        <p:cTn id="81" dur="1" fill="hold">
                                          <p:stCondLst>
                                            <p:cond delay="9"/>
                                          </p:stCondLst>
                                        </p:cTn>
                                        <p:tgtEl>
                                          <p:spTgt spid="2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10"/>
                                        <p:tgtEl>
                                          <p:spTgt spid="28"/>
                                        </p:tgtEl>
                                      </p:cBhvr>
                                    </p:animEffect>
                                    <p:set>
                                      <p:cBhvr>
                                        <p:cTn id="84" dur="1" fill="hold">
                                          <p:stCondLst>
                                            <p:cond delay="9"/>
                                          </p:stCondLst>
                                        </p:cTn>
                                        <p:tgtEl>
                                          <p:spTgt spid="28"/>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10"/>
                                        <p:tgtEl>
                                          <p:spTgt spid="29"/>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p:cBhvr>
                                        <p:cTn id="92" dur="1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10"/>
                                        <p:tgtEl>
                                          <p:spTgt spid="29"/>
                                        </p:tgtEl>
                                      </p:cBhvr>
                                    </p:animEffect>
                                    <p:set>
                                      <p:cBhvr>
                                        <p:cTn id="97" dur="1" fill="hold">
                                          <p:stCondLst>
                                            <p:cond delay="9"/>
                                          </p:stCondLst>
                                        </p:cTn>
                                        <p:tgtEl>
                                          <p:spTgt spid="2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
                                        <p:tgtEl>
                                          <p:spTgt spid="30"/>
                                        </p:tgtEl>
                                      </p:cBhvr>
                                    </p:animEffect>
                                    <p:set>
                                      <p:cBhvr>
                                        <p:cTn id="100" dur="1" fill="hold">
                                          <p:stCondLst>
                                            <p:cond delay="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bldLvl="0" animBg="1" autoUpdateAnimBg="0"/>
      <p:bldP spid="15" grpId="1" animBg="1"/>
      <p:bldP spid="16" grpId="0" bldLvl="0" animBg="1" autoUpdateAnimBg="0"/>
      <p:bldP spid="16" grpId="1" animBg="1"/>
      <p:bldP spid="17" grpId="0" bldLvl="0" animBg="1" autoUpdateAnimBg="0"/>
      <p:bldP spid="17" grpId="1" animBg="1"/>
      <p:bldP spid="18" grpId="0" animBg="1"/>
      <p:bldP spid="18" grpId="1" animBg="1"/>
      <p:bldP spid="19" grpId="0" bldLvl="0" animBg="1" autoUpdateAnimBg="0"/>
      <p:bldP spid="19" grpId="1" animBg="1"/>
      <p:bldP spid="20" grpId="0" animBg="1"/>
      <p:bldP spid="20" grpId="1" animBg="1"/>
      <p:bldP spid="28" grpId="0" bldLvl="0" animBg="1" autoUpdateAnimBg="0"/>
      <p:bldP spid="28" grpId="1" animBg="1"/>
      <p:bldP spid="29" grpId="0" animBg="1"/>
      <p:bldP spid="29" grpId="1" animBg="1"/>
      <p:bldP spid="30" grpId="0" bldLvl="0" animBg="1" autoUpdateAnimBg="0"/>
      <p:bldP spid="3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a:stretch>
            <a:fillRect/>
          </a:stretch>
        </p:blipFill>
        <p:spPr>
          <a:xfrm>
            <a:off x="897172" y="1543050"/>
            <a:ext cx="10515600" cy="5314950"/>
          </a:xfrm>
          <a:prstGeom prst="rect">
            <a:avLst/>
          </a:prstGeom>
        </p:spPr>
      </p:pic>
      <p:sp>
        <p:nvSpPr>
          <p:cNvPr id="68610"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成绩管理</a:t>
            </a:r>
          </a:p>
        </p:txBody>
      </p:sp>
      <p:sp>
        <p:nvSpPr>
          <p:cNvPr id="22" name="矩形 7"/>
          <p:cNvSpPr>
            <a:spLocks noChangeArrowheads="1"/>
          </p:cNvSpPr>
          <p:nvPr/>
        </p:nvSpPr>
        <p:spPr bwMode="auto">
          <a:xfrm>
            <a:off x="8944804" y="2142227"/>
            <a:ext cx="2762664" cy="883894"/>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无效优生：总分在班级排名</a:t>
            </a:r>
            <a:r>
              <a:rPr kumimoji="0" lang="en-US" altLang="zh-CN" sz="1800" dirty="0" smtClean="0">
                <a:solidFill>
                  <a:srgbClr val="FFFFFF"/>
                </a:solidFill>
                <a:latin typeface="华文楷体" pitchFamily="2" charset="-122"/>
                <a:sym typeface="华文楷体" pitchFamily="2" charset="-122"/>
              </a:rPr>
              <a:t>60%</a:t>
            </a:r>
            <a:r>
              <a:rPr kumimoji="0" lang="zh-CN" altLang="en-US" sz="1800" dirty="0" smtClean="0">
                <a:solidFill>
                  <a:srgbClr val="FFFFFF"/>
                </a:solidFill>
                <a:latin typeface="华文楷体" pitchFamily="2" charset="-122"/>
                <a:sym typeface="华文楷体" pitchFamily="2" charset="-122"/>
              </a:rPr>
              <a:t>以后，单科班级排名前</a:t>
            </a:r>
            <a:r>
              <a:rPr kumimoji="0" lang="en-US" altLang="zh-CN" sz="1800" dirty="0" smtClean="0">
                <a:solidFill>
                  <a:srgbClr val="FFFFFF"/>
                </a:solidFill>
                <a:latin typeface="华文楷体" pitchFamily="2" charset="-122"/>
                <a:sym typeface="华文楷体" pitchFamily="2" charset="-122"/>
              </a:rPr>
              <a:t>10%</a:t>
            </a:r>
            <a:endParaRPr kumimoji="0" lang="zh-CN" altLang="en-US" sz="1800" dirty="0">
              <a:solidFill>
                <a:srgbClr val="FFFFFF"/>
              </a:solidFill>
              <a:latin typeface="华文楷体" pitchFamily="2" charset="-122"/>
              <a:sym typeface="华文楷体" pitchFamily="2" charset="-122"/>
            </a:endParaRPr>
          </a:p>
        </p:txBody>
      </p:sp>
      <p:sp>
        <p:nvSpPr>
          <p:cNvPr id="25" name="矩形 12"/>
          <p:cNvSpPr>
            <a:spLocks noChangeArrowheads="1"/>
          </p:cNvSpPr>
          <p:nvPr/>
        </p:nvSpPr>
        <p:spPr bwMode="auto">
          <a:xfrm>
            <a:off x="1042265" y="1691544"/>
            <a:ext cx="909366" cy="36875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6" name="矩形 13"/>
          <p:cNvSpPr>
            <a:spLocks noChangeArrowheads="1"/>
          </p:cNvSpPr>
          <p:nvPr/>
        </p:nvSpPr>
        <p:spPr bwMode="auto">
          <a:xfrm>
            <a:off x="712322" y="2613322"/>
            <a:ext cx="2834233" cy="1545554"/>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查看班级总成绩及各科成绩分析（包括优生率、良好率、合格率、差生率、全科合格率、最高分、最低分及平均分）和走势图</a:t>
            </a:r>
            <a:endParaRPr kumimoji="0" lang="zh-CN" altLang="en-US" sz="1800" dirty="0">
              <a:solidFill>
                <a:srgbClr val="FFFFFF"/>
              </a:solidFill>
              <a:latin typeface="华文楷体" pitchFamily="2" charset="-122"/>
              <a:sym typeface="华文楷体" pitchFamily="2" charset="-122"/>
            </a:endParaRPr>
          </a:p>
        </p:txBody>
      </p:sp>
      <p:sp>
        <p:nvSpPr>
          <p:cNvPr id="31" name="矩形 13"/>
          <p:cNvSpPr>
            <a:spLocks noChangeArrowheads="1"/>
          </p:cNvSpPr>
          <p:nvPr/>
        </p:nvSpPr>
        <p:spPr bwMode="auto">
          <a:xfrm>
            <a:off x="3731405" y="3911602"/>
            <a:ext cx="6251506" cy="889688"/>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分数汇总显示学生各科分数、总分、班级排名及毕总升总；总分显示学生班级年级排名及名次变化；</a:t>
            </a:r>
            <a:endParaRPr kumimoji="0" lang="en-US" altLang="zh-CN" sz="1800" dirty="0" smtClean="0">
              <a:solidFill>
                <a:srgbClr val="FFFFFF"/>
              </a:solidFill>
              <a:latin typeface="华文楷体" pitchFamily="2" charset="-122"/>
              <a:sym typeface="华文楷体" pitchFamily="2" charset="-122"/>
            </a:endParaRPr>
          </a:p>
          <a:p>
            <a:pP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分别选择各科目查看各科分数及名次变化</a:t>
            </a:r>
            <a:endParaRPr kumimoji="0" lang="zh-CN" altLang="en-US" sz="1800" dirty="0">
              <a:solidFill>
                <a:srgbClr val="FFFFFF"/>
              </a:solidFill>
              <a:latin typeface="华文楷体" pitchFamily="2" charset="-122"/>
              <a:sym typeface="华文楷体" pitchFamily="2" charset="-122"/>
            </a:endParaRPr>
          </a:p>
        </p:txBody>
      </p:sp>
      <p:sp>
        <p:nvSpPr>
          <p:cNvPr id="32" name="矩形 12"/>
          <p:cNvSpPr>
            <a:spLocks noChangeArrowheads="1"/>
          </p:cNvSpPr>
          <p:nvPr/>
        </p:nvSpPr>
        <p:spPr bwMode="auto">
          <a:xfrm>
            <a:off x="958457" y="6471415"/>
            <a:ext cx="9325595" cy="34389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3" name="矩形 11"/>
          <p:cNvSpPr>
            <a:spLocks noChangeArrowheads="1"/>
          </p:cNvSpPr>
          <p:nvPr/>
        </p:nvSpPr>
        <p:spPr bwMode="auto">
          <a:xfrm>
            <a:off x="9740303" y="3133257"/>
            <a:ext cx="848139" cy="318053"/>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4" name="矩形 7"/>
          <p:cNvSpPr>
            <a:spLocks noChangeArrowheads="1"/>
          </p:cNvSpPr>
          <p:nvPr/>
        </p:nvSpPr>
        <p:spPr bwMode="auto">
          <a:xfrm>
            <a:off x="7074960" y="2132702"/>
            <a:ext cx="2762664" cy="883894"/>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弱势学生：总分在班级排名前</a:t>
            </a:r>
            <a:r>
              <a:rPr kumimoji="0" lang="en-US" altLang="zh-CN" sz="1800" dirty="0" smtClean="0">
                <a:solidFill>
                  <a:srgbClr val="FFFFFF"/>
                </a:solidFill>
                <a:latin typeface="华文楷体" pitchFamily="2" charset="-122"/>
                <a:sym typeface="华文楷体" pitchFamily="2" charset="-122"/>
              </a:rPr>
              <a:t>20%</a:t>
            </a:r>
            <a:r>
              <a:rPr kumimoji="0" lang="zh-CN" altLang="en-US" sz="1800" dirty="0" smtClean="0">
                <a:solidFill>
                  <a:srgbClr val="FFFFFF"/>
                </a:solidFill>
                <a:latin typeface="华文楷体" pitchFamily="2" charset="-122"/>
                <a:sym typeface="华文楷体" pitchFamily="2" charset="-122"/>
              </a:rPr>
              <a:t>，单科分数班级排名</a:t>
            </a:r>
            <a:r>
              <a:rPr kumimoji="0" lang="en-US" altLang="zh-CN" sz="1800" dirty="0" smtClean="0">
                <a:solidFill>
                  <a:srgbClr val="FFFFFF"/>
                </a:solidFill>
                <a:latin typeface="华文楷体" pitchFamily="2" charset="-122"/>
                <a:sym typeface="华文楷体" pitchFamily="2" charset="-122"/>
              </a:rPr>
              <a:t>60%</a:t>
            </a:r>
            <a:r>
              <a:rPr kumimoji="0" lang="zh-CN" altLang="en-US" sz="1800" dirty="0" smtClean="0">
                <a:solidFill>
                  <a:srgbClr val="FFFFFF"/>
                </a:solidFill>
                <a:latin typeface="华文楷体" pitchFamily="2" charset="-122"/>
                <a:sym typeface="华文楷体" pitchFamily="2" charset="-122"/>
              </a:rPr>
              <a:t>以后</a:t>
            </a:r>
            <a:endParaRPr kumimoji="0" lang="zh-CN" altLang="en-US" sz="1800" dirty="0">
              <a:solidFill>
                <a:srgbClr val="FFFFFF"/>
              </a:solidFill>
              <a:latin typeface="华文楷体" pitchFamily="2" charset="-122"/>
              <a:sym typeface="华文楷体" pitchFamily="2" charset="-122"/>
            </a:endParaRPr>
          </a:p>
        </p:txBody>
      </p:sp>
      <p:sp>
        <p:nvSpPr>
          <p:cNvPr id="35" name="矩形 11"/>
          <p:cNvSpPr>
            <a:spLocks noChangeArrowheads="1"/>
          </p:cNvSpPr>
          <p:nvPr/>
        </p:nvSpPr>
        <p:spPr bwMode="auto">
          <a:xfrm>
            <a:off x="10497943" y="3133257"/>
            <a:ext cx="841277" cy="318053"/>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pic>
        <p:nvPicPr>
          <p:cNvPr id="36" name="图片 35"/>
          <p:cNvPicPr>
            <a:picLocks noChangeAspect="1"/>
          </p:cNvPicPr>
          <p:nvPr/>
        </p:nvPicPr>
        <p:blipFill>
          <a:blip r:embed="rId3"/>
          <a:srcRect/>
          <a:stretch>
            <a:fillRect/>
          </a:stretch>
        </p:blipFill>
        <p:spPr>
          <a:xfrm>
            <a:off x="958457" y="4048768"/>
            <a:ext cx="9746837" cy="509164"/>
          </a:xfrm>
          <a:prstGeom prst="rect">
            <a:avLst/>
          </a:prstGeom>
        </p:spPr>
      </p:pic>
      <p:sp>
        <p:nvSpPr>
          <p:cNvPr id="37" name="矩形 12"/>
          <p:cNvSpPr>
            <a:spLocks noChangeArrowheads="1"/>
          </p:cNvSpPr>
          <p:nvPr/>
        </p:nvSpPr>
        <p:spPr bwMode="auto">
          <a:xfrm>
            <a:off x="1528549" y="2354808"/>
            <a:ext cx="1501253" cy="175311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8" name="矩形 11"/>
          <p:cNvSpPr>
            <a:spLocks noChangeArrowheads="1"/>
          </p:cNvSpPr>
          <p:nvPr/>
        </p:nvSpPr>
        <p:spPr bwMode="auto">
          <a:xfrm>
            <a:off x="958457" y="4063853"/>
            <a:ext cx="9746837" cy="46406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p:cBhvr>
                                        <p:cTn id="7" dur="1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p:cBhvr>
                                        <p:cTn id="10" dur="1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25"/>
                                        </p:tgtEl>
                                      </p:cBhvr>
                                    </p:animEffect>
                                    <p:set>
                                      <p:cBhvr>
                                        <p:cTn id="15" dur="1" fill="hold">
                                          <p:stCondLst>
                                            <p:cond delay="9"/>
                                          </p:stCondLst>
                                        </p:cTn>
                                        <p:tgtEl>
                                          <p:spTgt spid="2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
                                        <p:tgtEl>
                                          <p:spTgt spid="26"/>
                                        </p:tgtEl>
                                      </p:cBhvr>
                                    </p:animEffect>
                                    <p:set>
                                      <p:cBhvr>
                                        <p:cTn id="18" dur="1" fill="hold">
                                          <p:stCondLst>
                                            <p:cond delay="9"/>
                                          </p:stCondLst>
                                        </p:cTn>
                                        <p:tgtEl>
                                          <p:spTgt spid="2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p:cBhvr>
                                        <p:cTn id="21" dur="10"/>
                                        <p:tgtEl>
                                          <p:spTgt spid="3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p:cBhvr>
                                        <p:cTn id="25" dur="1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
                                        <p:tgtEl>
                                          <p:spTgt spid="31"/>
                                        </p:tgtEl>
                                      </p:cBhvr>
                                    </p:animEffect>
                                    <p:set>
                                      <p:cBhvr>
                                        <p:cTn id="30" dur="1" fill="hold">
                                          <p:stCondLst>
                                            <p:cond delay="9"/>
                                          </p:stCondLst>
                                        </p:cTn>
                                        <p:tgtEl>
                                          <p:spTgt spid="3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
                                        <p:tgtEl>
                                          <p:spTgt spid="37"/>
                                        </p:tgtEl>
                                      </p:cBhvr>
                                    </p:animEffect>
                                    <p:set>
                                      <p:cBhvr>
                                        <p:cTn id="33" dur="1" fill="hold">
                                          <p:stCondLst>
                                            <p:cond delay="9"/>
                                          </p:stCondLst>
                                        </p:cTn>
                                        <p:tgtEl>
                                          <p:spTgt spid="3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p:cBhvr>
                                        <p:cTn id="37" dur="10"/>
                                        <p:tgtEl>
                                          <p:spTgt spid="3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1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p:cBhvr>
                                        <p:cTn id="44" dur="1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
                                        <p:tgtEl>
                                          <p:spTgt spid="33"/>
                                        </p:tgtEl>
                                      </p:cBhvr>
                                    </p:animEffect>
                                    <p:set>
                                      <p:cBhvr>
                                        <p:cTn id="49" dur="1" fill="hold">
                                          <p:stCondLst>
                                            <p:cond delay="9"/>
                                          </p:stCondLst>
                                        </p:cTn>
                                        <p:tgtEl>
                                          <p:spTgt spid="3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
                                        <p:tgtEl>
                                          <p:spTgt spid="32"/>
                                        </p:tgtEl>
                                      </p:cBhvr>
                                    </p:animEffect>
                                    <p:set>
                                      <p:cBhvr>
                                        <p:cTn id="52" dur="1" fill="hold">
                                          <p:stCondLst>
                                            <p:cond delay="9"/>
                                          </p:stCondLst>
                                        </p:cTn>
                                        <p:tgtEl>
                                          <p:spTgt spid="3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
                                        <p:tgtEl>
                                          <p:spTgt spid="34"/>
                                        </p:tgtEl>
                                      </p:cBhvr>
                                    </p:animEffect>
                                    <p:set>
                                      <p:cBhvr>
                                        <p:cTn id="55" dur="1" fill="hold">
                                          <p:stCondLst>
                                            <p:cond delay="9"/>
                                          </p:stCondLst>
                                        </p:cTn>
                                        <p:tgtEl>
                                          <p:spTgt spid="34"/>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p:cBhvr>
                                        <p:cTn id="59" dur="10"/>
                                        <p:tgtEl>
                                          <p:spTgt spid="35"/>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p:cBhvr>
                                        <p:cTn id="66" dur="10"/>
                                        <p:tgtEl>
                                          <p:spTgt spid="38"/>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p:cBhvr>
                                        <p:cTn id="70" dur="1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5" grpId="0" bldLvl="0" animBg="1" autoUpdateAnimBg="0"/>
      <p:bldP spid="25" grpId="1" animBg="1"/>
      <p:bldP spid="26" grpId="0" bldLvl="0" animBg="1" autoUpdateAnimBg="0"/>
      <p:bldP spid="26" grpId="1" animBg="1"/>
      <p:bldP spid="31" grpId="0" bldLvl="0" animBg="1" autoUpdateAnimBg="0"/>
      <p:bldP spid="31" grpId="1" animBg="1"/>
      <p:bldP spid="32" grpId="0" bldLvl="0" animBg="1" autoUpdateAnimBg="0"/>
      <p:bldP spid="32" grpId="1" animBg="1"/>
      <p:bldP spid="33" grpId="0" bldLvl="0" animBg="1" autoUpdateAnimBg="0"/>
      <p:bldP spid="33" grpId="1" animBg="1"/>
      <p:bldP spid="34" grpId="0" bldLvl="0" animBg="1" autoUpdateAnimBg="0"/>
      <p:bldP spid="34" grpId="1" animBg="1"/>
      <p:bldP spid="35" grpId="0" bldLvl="0" animBg="1" autoUpdateAnimBg="0"/>
      <p:bldP spid="37" grpId="0" bldLvl="0" animBg="1" autoUpdateAnimBg="0"/>
      <p:bldP spid="37" grpId="1" animBg="1"/>
      <p:bldP spid="38"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69634" name="标题 1"/>
          <p:cNvSpPr>
            <a:spLocks noGrp="1" noChangeArrowheads="1"/>
          </p:cNvSpPr>
          <p:nvPr>
            <p:ph type="title" idx="4294967295"/>
          </p:nvPr>
        </p:nvSpPr>
        <p:spPr>
          <a:xfrm>
            <a:off x="779463" y="212725"/>
            <a:ext cx="6270625" cy="1512888"/>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综合素质管理</a:t>
            </a:r>
          </a:p>
        </p:txBody>
      </p:sp>
      <p:pic>
        <p:nvPicPr>
          <p:cNvPr id="6963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2313"/>
            <a:ext cx="12192000"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矩形 3"/>
          <p:cNvSpPr>
            <a:spLocks noChangeArrowheads="1"/>
          </p:cNvSpPr>
          <p:nvPr/>
        </p:nvSpPr>
        <p:spPr bwMode="auto">
          <a:xfrm>
            <a:off x="3137189" y="2082894"/>
            <a:ext cx="1069686" cy="35790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7350" name="矩形 5"/>
          <p:cNvSpPr>
            <a:spLocks noChangeArrowheads="1"/>
          </p:cNvSpPr>
          <p:nvPr/>
        </p:nvSpPr>
        <p:spPr bwMode="auto">
          <a:xfrm>
            <a:off x="2615933" y="2870497"/>
            <a:ext cx="2071254" cy="959701"/>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查看</a:t>
            </a:r>
            <a:r>
              <a:rPr kumimoji="0" lang="zh-CN" altLang="en-US" sz="1800" dirty="0" smtClean="0">
                <a:solidFill>
                  <a:srgbClr val="FFFFFF"/>
                </a:solidFill>
                <a:latin typeface="华文楷体" pitchFamily="2" charset="-122"/>
                <a:sym typeface="华文楷体" pitchFamily="2" charset="-122"/>
              </a:rPr>
              <a:t>学生</a:t>
            </a:r>
            <a:r>
              <a:rPr kumimoji="0" lang="zh-CN" altLang="en-US" sz="1800" dirty="0">
                <a:solidFill>
                  <a:srgbClr val="FFFFFF"/>
                </a:solidFill>
                <a:latin typeface="华文楷体" pitchFamily="2" charset="-122"/>
                <a:sym typeface="华文楷体" pitchFamily="2" charset="-122"/>
              </a:rPr>
              <a:t>考试</a:t>
            </a:r>
            <a:r>
              <a:rPr kumimoji="0" lang="zh-CN" altLang="en-US" sz="1800" dirty="0" smtClean="0">
                <a:solidFill>
                  <a:srgbClr val="FFFFFF"/>
                </a:solidFill>
                <a:latin typeface="华文楷体" pitchFamily="2" charset="-122"/>
                <a:sym typeface="华文楷体" pitchFamily="2" charset="-122"/>
              </a:rPr>
              <a:t>成绩、综合</a:t>
            </a:r>
            <a:r>
              <a:rPr kumimoji="0" lang="zh-CN" altLang="en-US" sz="1800" dirty="0">
                <a:solidFill>
                  <a:srgbClr val="FFFFFF"/>
                </a:solidFill>
                <a:latin typeface="华文楷体" pitchFamily="2" charset="-122"/>
                <a:sym typeface="华文楷体" pitchFamily="2" charset="-122"/>
              </a:rPr>
              <a:t>素质</a:t>
            </a:r>
            <a:r>
              <a:rPr kumimoji="0" lang="zh-CN" altLang="en-US" sz="1800" dirty="0" smtClean="0">
                <a:solidFill>
                  <a:srgbClr val="FFFFFF"/>
                </a:solidFill>
                <a:latin typeface="华文楷体" pitchFamily="2" charset="-122"/>
                <a:sym typeface="华文楷体" pitchFamily="2" charset="-122"/>
              </a:rPr>
              <a:t>成绩和综合评价成绩</a:t>
            </a:r>
            <a:endParaRPr kumimoji="0" lang="zh-CN" altLang="en-US" sz="1800" dirty="0">
              <a:solidFill>
                <a:srgbClr val="FFFFFF"/>
              </a:solidFill>
              <a:latin typeface="华文楷体" pitchFamily="2" charset="-122"/>
              <a:sym typeface="华文楷体" pitchFamily="2" charset="-122"/>
            </a:endParaRPr>
          </a:p>
        </p:txBody>
      </p:sp>
      <p:sp>
        <p:nvSpPr>
          <p:cNvPr id="57351" name="矩形 11"/>
          <p:cNvSpPr>
            <a:spLocks noChangeArrowheads="1"/>
          </p:cNvSpPr>
          <p:nvPr/>
        </p:nvSpPr>
        <p:spPr bwMode="auto">
          <a:xfrm>
            <a:off x="4413250" y="2084388"/>
            <a:ext cx="1019175" cy="35641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7353" name="矩形 13"/>
          <p:cNvSpPr>
            <a:spLocks noChangeArrowheads="1"/>
          </p:cNvSpPr>
          <p:nvPr/>
        </p:nvSpPr>
        <p:spPr bwMode="auto">
          <a:xfrm>
            <a:off x="4002502" y="2858041"/>
            <a:ext cx="1894774" cy="79901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设置学生综合素质考察</a:t>
            </a:r>
            <a:r>
              <a:rPr kumimoji="0" lang="zh-CN" altLang="en-US" sz="1800" dirty="0" smtClean="0">
                <a:solidFill>
                  <a:srgbClr val="FFFFFF"/>
                </a:solidFill>
                <a:latin typeface="华文楷体" pitchFamily="2" charset="-122"/>
                <a:sym typeface="华文楷体" pitchFamily="2" charset="-122"/>
              </a:rPr>
              <a:t>项名称</a:t>
            </a:r>
            <a:endParaRPr kumimoji="0" lang="zh-CN" altLang="en-US" sz="1800" dirty="0">
              <a:solidFill>
                <a:srgbClr val="FFFFFF"/>
              </a:solidFill>
              <a:latin typeface="华文楷体" pitchFamily="2" charset="-122"/>
              <a:sym typeface="华文楷体" pitchFamily="2" charset="-122"/>
            </a:endParaRPr>
          </a:p>
        </p:txBody>
      </p:sp>
      <p:sp>
        <p:nvSpPr>
          <p:cNvPr id="57354" name="矩形 14"/>
          <p:cNvSpPr>
            <a:spLocks noChangeArrowheads="1"/>
          </p:cNvSpPr>
          <p:nvPr/>
        </p:nvSpPr>
        <p:spPr bwMode="auto">
          <a:xfrm>
            <a:off x="5602287" y="2082894"/>
            <a:ext cx="1116013" cy="35790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7356" name="矩形 16"/>
          <p:cNvSpPr>
            <a:spLocks noChangeArrowheads="1"/>
          </p:cNvSpPr>
          <p:nvPr/>
        </p:nvSpPr>
        <p:spPr bwMode="auto">
          <a:xfrm>
            <a:off x="4994725" y="2828207"/>
            <a:ext cx="2107506" cy="101500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根据综合素质项的设置，选择</a:t>
            </a:r>
            <a:r>
              <a:rPr kumimoji="0" lang="zh-CN" altLang="en-US" sz="1800" dirty="0">
                <a:solidFill>
                  <a:srgbClr val="FFFFFF"/>
                </a:solidFill>
                <a:latin typeface="华文楷体" pitchFamily="2" charset="-122"/>
                <a:sym typeface="华文楷体" pitchFamily="2" charset="-122"/>
              </a:rPr>
              <a:t>各年级需要考察</a:t>
            </a:r>
            <a:r>
              <a:rPr kumimoji="0" lang="zh-CN" altLang="en-US" sz="1800" dirty="0" smtClean="0">
                <a:solidFill>
                  <a:srgbClr val="FFFFFF"/>
                </a:solidFill>
                <a:latin typeface="华文楷体" pitchFamily="2" charset="-122"/>
                <a:sym typeface="华文楷体" pitchFamily="2" charset="-122"/>
              </a:rPr>
              <a:t>的项</a:t>
            </a:r>
            <a:endParaRPr kumimoji="0" lang="zh-CN" altLang="en-US" sz="1800" dirty="0">
              <a:solidFill>
                <a:srgbClr val="FFFFFF"/>
              </a:solidFill>
              <a:latin typeface="华文楷体" pitchFamily="2" charset="-122"/>
              <a:sym typeface="华文楷体" pitchFamily="2" charset="-122"/>
            </a:endParaRPr>
          </a:p>
        </p:txBody>
      </p:sp>
      <p:sp>
        <p:nvSpPr>
          <p:cNvPr id="57357" name="矩形 17"/>
          <p:cNvSpPr>
            <a:spLocks noChangeArrowheads="1"/>
          </p:cNvSpPr>
          <p:nvPr/>
        </p:nvSpPr>
        <p:spPr bwMode="auto">
          <a:xfrm>
            <a:off x="6867525" y="2054783"/>
            <a:ext cx="1079500" cy="38602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7359" name="矩形 19"/>
          <p:cNvSpPr>
            <a:spLocks noChangeArrowheads="1"/>
          </p:cNvSpPr>
          <p:nvPr/>
        </p:nvSpPr>
        <p:spPr bwMode="auto">
          <a:xfrm>
            <a:off x="6012276" y="2858041"/>
            <a:ext cx="2620432" cy="163562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设置综合素质成绩和考试成绩的</a:t>
            </a:r>
            <a:r>
              <a:rPr kumimoji="0" lang="zh-CN" altLang="en-US" sz="1800" dirty="0" smtClean="0">
                <a:solidFill>
                  <a:srgbClr val="FFFFFF"/>
                </a:solidFill>
                <a:latin typeface="华文楷体" pitchFamily="2" charset="-122"/>
                <a:sym typeface="华文楷体" pitchFamily="2" charset="-122"/>
              </a:rPr>
              <a:t>比例，系统根据学生考试成绩及综合素质成绩二者的比例生成综合评价分数</a:t>
            </a:r>
            <a:endParaRPr kumimoji="0" lang="zh-CN" altLang="en-US" sz="1800" dirty="0">
              <a:solidFill>
                <a:srgbClr val="FFFFFF"/>
              </a:solidFill>
              <a:latin typeface="华文楷体" pitchFamily="2" charset="-122"/>
              <a:sym typeface="华文楷体" pitchFamily="2" charset="-122"/>
            </a:endParaRPr>
          </a:p>
        </p:txBody>
      </p:sp>
      <p:sp>
        <p:nvSpPr>
          <p:cNvPr id="57360" name="矩形 20"/>
          <p:cNvSpPr>
            <a:spLocks noChangeArrowheads="1"/>
          </p:cNvSpPr>
          <p:nvPr/>
        </p:nvSpPr>
        <p:spPr bwMode="auto">
          <a:xfrm>
            <a:off x="8153400" y="2066925"/>
            <a:ext cx="1115291" cy="37387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7362" name="矩形 22"/>
          <p:cNvSpPr>
            <a:spLocks noChangeArrowheads="1"/>
          </p:cNvSpPr>
          <p:nvPr/>
        </p:nvSpPr>
        <p:spPr bwMode="auto">
          <a:xfrm>
            <a:off x="7868762" y="2858617"/>
            <a:ext cx="1626549" cy="69545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查看各等级所对应的分数段</a:t>
            </a:r>
          </a:p>
        </p:txBody>
      </p:sp>
      <p:sp>
        <p:nvSpPr>
          <p:cNvPr id="57363" name="矩形 23"/>
          <p:cNvSpPr>
            <a:spLocks noChangeArrowheads="1"/>
          </p:cNvSpPr>
          <p:nvPr/>
        </p:nvSpPr>
        <p:spPr bwMode="auto">
          <a:xfrm>
            <a:off x="9475066" y="2082894"/>
            <a:ext cx="818861" cy="35790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7365" name="矩形 25"/>
          <p:cNvSpPr>
            <a:spLocks noChangeArrowheads="1"/>
          </p:cNvSpPr>
          <p:nvPr/>
        </p:nvSpPr>
        <p:spPr bwMode="auto">
          <a:xfrm>
            <a:off x="9154791" y="2822328"/>
            <a:ext cx="1596503" cy="73334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设置考评</a:t>
            </a:r>
            <a:r>
              <a:rPr kumimoji="0" lang="zh-CN" altLang="en-US" sz="1800" dirty="0" smtClean="0">
                <a:solidFill>
                  <a:srgbClr val="FFFFFF"/>
                </a:solidFill>
                <a:latin typeface="华文楷体" pitchFamily="2" charset="-122"/>
                <a:sym typeface="华文楷体" pitchFamily="2" charset="-122"/>
              </a:rPr>
              <a:t>名称并选择学期</a:t>
            </a:r>
            <a:endParaRPr kumimoji="0" lang="zh-CN" altLang="en-US" sz="1800" dirty="0">
              <a:solidFill>
                <a:srgbClr val="FFFFFF"/>
              </a:solidFill>
              <a:latin typeface="华文楷体" pitchFamily="2" charset="-122"/>
              <a:sym typeface="华文楷体" pitchFamily="2" charset="-122"/>
            </a:endParaRPr>
          </a:p>
        </p:txBody>
      </p:sp>
      <p:sp>
        <p:nvSpPr>
          <p:cNvPr id="57366" name="矩形 26"/>
          <p:cNvSpPr>
            <a:spLocks noChangeArrowheads="1"/>
          </p:cNvSpPr>
          <p:nvPr/>
        </p:nvSpPr>
        <p:spPr bwMode="auto">
          <a:xfrm>
            <a:off x="10820400" y="3257550"/>
            <a:ext cx="1149350"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7368" name="矩形 28"/>
          <p:cNvSpPr>
            <a:spLocks noChangeArrowheads="1"/>
          </p:cNvSpPr>
          <p:nvPr/>
        </p:nvSpPr>
        <p:spPr bwMode="auto">
          <a:xfrm>
            <a:off x="10069512" y="4108811"/>
            <a:ext cx="1709738" cy="93027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查看学生个人综合素质成绩</a:t>
            </a:r>
          </a:p>
        </p:txBody>
      </p:sp>
      <p:sp>
        <p:nvSpPr>
          <p:cNvPr id="18" name="矩形 3"/>
          <p:cNvSpPr>
            <a:spLocks noChangeArrowheads="1"/>
          </p:cNvSpPr>
          <p:nvPr/>
        </p:nvSpPr>
        <p:spPr bwMode="auto">
          <a:xfrm>
            <a:off x="620568" y="5682672"/>
            <a:ext cx="1150938"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9" name="矩形 5"/>
          <p:cNvSpPr>
            <a:spLocks noChangeArrowheads="1"/>
          </p:cNvSpPr>
          <p:nvPr/>
        </p:nvSpPr>
        <p:spPr bwMode="auto">
          <a:xfrm>
            <a:off x="2120753" y="4917930"/>
            <a:ext cx="2617501" cy="131661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设置综合素质基本参数（设置之后教师才能导入综合素质成绩）和查看学生综合素质成绩</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p:cBhvr>
                                        <p:cTn id="10" dur="1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19"/>
                                        </p:tgtEl>
                                      </p:cBhvr>
                                    </p:animEffect>
                                    <p:set>
                                      <p:cBhvr>
                                        <p:cTn id="15" dur="1" fill="hold">
                                          <p:stCondLst>
                                            <p:cond delay="9"/>
                                          </p:stCondLst>
                                        </p:cTn>
                                        <p:tgtEl>
                                          <p:spTgt spid="19"/>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7348"/>
                                        </p:tgtEl>
                                        <p:attrNameLst>
                                          <p:attrName>style.visibility</p:attrName>
                                        </p:attrNameLst>
                                      </p:cBhvr>
                                      <p:to>
                                        <p:strVal val="visible"/>
                                      </p:to>
                                    </p:set>
                                    <p:animEffect>
                                      <p:cBhvr>
                                        <p:cTn id="19" dur="10"/>
                                        <p:tgtEl>
                                          <p:spTgt spid="5734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7350"/>
                                        </p:tgtEl>
                                        <p:attrNameLst>
                                          <p:attrName>style.visibility</p:attrName>
                                        </p:attrNameLst>
                                      </p:cBhvr>
                                      <p:to>
                                        <p:strVal val="visible"/>
                                      </p:to>
                                    </p:set>
                                    <p:animEffect>
                                      <p:cBhvr>
                                        <p:cTn id="23" dur="10"/>
                                        <p:tgtEl>
                                          <p:spTgt spid="573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
                                        <p:tgtEl>
                                          <p:spTgt spid="57348"/>
                                        </p:tgtEl>
                                      </p:cBhvr>
                                    </p:animEffect>
                                    <p:set>
                                      <p:cBhvr>
                                        <p:cTn id="28" dur="1" fill="hold">
                                          <p:stCondLst>
                                            <p:cond delay="9"/>
                                          </p:stCondLst>
                                        </p:cTn>
                                        <p:tgtEl>
                                          <p:spTgt spid="5734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
                                        <p:tgtEl>
                                          <p:spTgt spid="57350"/>
                                        </p:tgtEl>
                                      </p:cBhvr>
                                    </p:animEffect>
                                    <p:set>
                                      <p:cBhvr>
                                        <p:cTn id="31" dur="1" fill="hold">
                                          <p:stCondLst>
                                            <p:cond delay="9"/>
                                          </p:stCondLst>
                                        </p:cTn>
                                        <p:tgtEl>
                                          <p:spTgt spid="57350"/>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7351"/>
                                        </p:tgtEl>
                                        <p:attrNameLst>
                                          <p:attrName>style.visibility</p:attrName>
                                        </p:attrNameLst>
                                      </p:cBhvr>
                                      <p:to>
                                        <p:strVal val="visible"/>
                                      </p:to>
                                    </p:set>
                                    <p:animEffect>
                                      <p:cBhvr>
                                        <p:cTn id="35" dur="10"/>
                                        <p:tgtEl>
                                          <p:spTgt spid="57351"/>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7353"/>
                                        </p:tgtEl>
                                        <p:attrNameLst>
                                          <p:attrName>style.visibility</p:attrName>
                                        </p:attrNameLst>
                                      </p:cBhvr>
                                      <p:to>
                                        <p:strVal val="visible"/>
                                      </p:to>
                                    </p:set>
                                    <p:animEffect>
                                      <p:cBhvr>
                                        <p:cTn id="39" dur="10"/>
                                        <p:tgtEl>
                                          <p:spTgt spid="5735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
                                        <p:tgtEl>
                                          <p:spTgt spid="57351"/>
                                        </p:tgtEl>
                                      </p:cBhvr>
                                    </p:animEffect>
                                    <p:set>
                                      <p:cBhvr>
                                        <p:cTn id="44" dur="1" fill="hold">
                                          <p:stCondLst>
                                            <p:cond delay="9"/>
                                          </p:stCondLst>
                                        </p:cTn>
                                        <p:tgtEl>
                                          <p:spTgt spid="5735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10"/>
                                        <p:tgtEl>
                                          <p:spTgt spid="57353"/>
                                        </p:tgtEl>
                                      </p:cBhvr>
                                    </p:animEffect>
                                    <p:set>
                                      <p:cBhvr>
                                        <p:cTn id="47" dur="1" fill="hold">
                                          <p:stCondLst>
                                            <p:cond delay="9"/>
                                          </p:stCondLst>
                                        </p:cTn>
                                        <p:tgtEl>
                                          <p:spTgt spid="57353"/>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57354"/>
                                        </p:tgtEl>
                                        <p:attrNameLst>
                                          <p:attrName>style.visibility</p:attrName>
                                        </p:attrNameLst>
                                      </p:cBhvr>
                                      <p:to>
                                        <p:strVal val="visible"/>
                                      </p:to>
                                    </p:set>
                                    <p:animEffect>
                                      <p:cBhvr>
                                        <p:cTn id="51" dur="10"/>
                                        <p:tgtEl>
                                          <p:spTgt spid="57354"/>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57356"/>
                                        </p:tgtEl>
                                        <p:attrNameLst>
                                          <p:attrName>style.visibility</p:attrName>
                                        </p:attrNameLst>
                                      </p:cBhvr>
                                      <p:to>
                                        <p:strVal val="visible"/>
                                      </p:to>
                                    </p:set>
                                    <p:animEffect>
                                      <p:cBhvr>
                                        <p:cTn id="55" dur="10"/>
                                        <p:tgtEl>
                                          <p:spTgt spid="5735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10"/>
                                        <p:tgtEl>
                                          <p:spTgt spid="57354"/>
                                        </p:tgtEl>
                                      </p:cBhvr>
                                    </p:animEffect>
                                    <p:set>
                                      <p:cBhvr>
                                        <p:cTn id="60" dur="1" fill="hold">
                                          <p:stCondLst>
                                            <p:cond delay="9"/>
                                          </p:stCondLst>
                                        </p:cTn>
                                        <p:tgtEl>
                                          <p:spTgt spid="5735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10"/>
                                        <p:tgtEl>
                                          <p:spTgt spid="57356"/>
                                        </p:tgtEl>
                                      </p:cBhvr>
                                    </p:animEffect>
                                    <p:set>
                                      <p:cBhvr>
                                        <p:cTn id="63" dur="1" fill="hold">
                                          <p:stCondLst>
                                            <p:cond delay="9"/>
                                          </p:stCondLst>
                                        </p:cTn>
                                        <p:tgtEl>
                                          <p:spTgt spid="5735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57357"/>
                                        </p:tgtEl>
                                        <p:attrNameLst>
                                          <p:attrName>style.visibility</p:attrName>
                                        </p:attrNameLst>
                                      </p:cBhvr>
                                      <p:to>
                                        <p:strVal val="visible"/>
                                      </p:to>
                                    </p:set>
                                    <p:animEffect>
                                      <p:cBhvr>
                                        <p:cTn id="67" dur="10"/>
                                        <p:tgtEl>
                                          <p:spTgt spid="57357"/>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57359"/>
                                        </p:tgtEl>
                                        <p:attrNameLst>
                                          <p:attrName>style.visibility</p:attrName>
                                        </p:attrNameLst>
                                      </p:cBhvr>
                                      <p:to>
                                        <p:strVal val="visible"/>
                                      </p:to>
                                    </p:set>
                                    <p:animEffect>
                                      <p:cBhvr>
                                        <p:cTn id="71" dur="10"/>
                                        <p:tgtEl>
                                          <p:spTgt spid="5735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10"/>
                                        <p:tgtEl>
                                          <p:spTgt spid="57357"/>
                                        </p:tgtEl>
                                      </p:cBhvr>
                                    </p:animEffect>
                                    <p:set>
                                      <p:cBhvr>
                                        <p:cTn id="76" dur="1" fill="hold">
                                          <p:stCondLst>
                                            <p:cond delay="9"/>
                                          </p:stCondLst>
                                        </p:cTn>
                                        <p:tgtEl>
                                          <p:spTgt spid="5735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10"/>
                                        <p:tgtEl>
                                          <p:spTgt spid="57359"/>
                                        </p:tgtEl>
                                      </p:cBhvr>
                                    </p:animEffect>
                                    <p:set>
                                      <p:cBhvr>
                                        <p:cTn id="79" dur="1" fill="hold">
                                          <p:stCondLst>
                                            <p:cond delay="9"/>
                                          </p:stCondLst>
                                        </p:cTn>
                                        <p:tgtEl>
                                          <p:spTgt spid="57359"/>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57360"/>
                                        </p:tgtEl>
                                        <p:attrNameLst>
                                          <p:attrName>style.visibility</p:attrName>
                                        </p:attrNameLst>
                                      </p:cBhvr>
                                      <p:to>
                                        <p:strVal val="visible"/>
                                      </p:to>
                                    </p:set>
                                    <p:animEffect>
                                      <p:cBhvr>
                                        <p:cTn id="83" dur="10"/>
                                        <p:tgtEl>
                                          <p:spTgt spid="57360"/>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57362"/>
                                        </p:tgtEl>
                                        <p:attrNameLst>
                                          <p:attrName>style.visibility</p:attrName>
                                        </p:attrNameLst>
                                      </p:cBhvr>
                                      <p:to>
                                        <p:strVal val="visible"/>
                                      </p:to>
                                    </p:set>
                                    <p:animEffect>
                                      <p:cBhvr>
                                        <p:cTn id="87" dur="10"/>
                                        <p:tgtEl>
                                          <p:spTgt spid="5736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10"/>
                                        <p:tgtEl>
                                          <p:spTgt spid="57360"/>
                                        </p:tgtEl>
                                      </p:cBhvr>
                                    </p:animEffect>
                                    <p:set>
                                      <p:cBhvr>
                                        <p:cTn id="92" dur="1" fill="hold">
                                          <p:stCondLst>
                                            <p:cond delay="9"/>
                                          </p:stCondLst>
                                        </p:cTn>
                                        <p:tgtEl>
                                          <p:spTgt spid="57360"/>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10"/>
                                        <p:tgtEl>
                                          <p:spTgt spid="57362"/>
                                        </p:tgtEl>
                                      </p:cBhvr>
                                    </p:animEffect>
                                    <p:set>
                                      <p:cBhvr>
                                        <p:cTn id="95" dur="1" fill="hold">
                                          <p:stCondLst>
                                            <p:cond delay="9"/>
                                          </p:stCondLst>
                                        </p:cTn>
                                        <p:tgtEl>
                                          <p:spTgt spid="57362"/>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57363"/>
                                        </p:tgtEl>
                                        <p:attrNameLst>
                                          <p:attrName>style.visibility</p:attrName>
                                        </p:attrNameLst>
                                      </p:cBhvr>
                                      <p:to>
                                        <p:strVal val="visible"/>
                                      </p:to>
                                    </p:set>
                                    <p:animEffect>
                                      <p:cBhvr>
                                        <p:cTn id="99" dur="10"/>
                                        <p:tgtEl>
                                          <p:spTgt spid="57363"/>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57365"/>
                                        </p:tgtEl>
                                        <p:attrNameLst>
                                          <p:attrName>style.visibility</p:attrName>
                                        </p:attrNameLst>
                                      </p:cBhvr>
                                      <p:to>
                                        <p:strVal val="visible"/>
                                      </p:to>
                                    </p:set>
                                    <p:animEffect>
                                      <p:cBhvr>
                                        <p:cTn id="103" dur="10"/>
                                        <p:tgtEl>
                                          <p:spTgt spid="5736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10"/>
                                        <p:tgtEl>
                                          <p:spTgt spid="57363"/>
                                        </p:tgtEl>
                                      </p:cBhvr>
                                    </p:animEffect>
                                    <p:set>
                                      <p:cBhvr>
                                        <p:cTn id="108" dur="1" fill="hold">
                                          <p:stCondLst>
                                            <p:cond delay="9"/>
                                          </p:stCondLst>
                                        </p:cTn>
                                        <p:tgtEl>
                                          <p:spTgt spid="5736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10"/>
                                        <p:tgtEl>
                                          <p:spTgt spid="57365"/>
                                        </p:tgtEl>
                                      </p:cBhvr>
                                    </p:animEffect>
                                    <p:set>
                                      <p:cBhvr>
                                        <p:cTn id="111" dur="1" fill="hold">
                                          <p:stCondLst>
                                            <p:cond delay="9"/>
                                          </p:stCondLst>
                                        </p:cTn>
                                        <p:tgtEl>
                                          <p:spTgt spid="57365"/>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57366"/>
                                        </p:tgtEl>
                                        <p:attrNameLst>
                                          <p:attrName>style.visibility</p:attrName>
                                        </p:attrNameLst>
                                      </p:cBhvr>
                                      <p:to>
                                        <p:strVal val="visible"/>
                                      </p:to>
                                    </p:set>
                                    <p:animEffect>
                                      <p:cBhvr>
                                        <p:cTn id="115" dur="10"/>
                                        <p:tgtEl>
                                          <p:spTgt spid="57366"/>
                                        </p:tgtEl>
                                      </p:cBhvr>
                                    </p:animEffect>
                                  </p:childTnLst>
                                </p:cTn>
                              </p:par>
                            </p:childTnLst>
                          </p:cTn>
                        </p:par>
                        <p:par>
                          <p:cTn id="116" fill="hold">
                            <p:stCondLst>
                              <p:cond delay="1000"/>
                            </p:stCondLst>
                            <p:childTnLst>
                              <p:par>
                                <p:cTn id="117" presetID="10" presetClass="entr" presetSubtype="0" fill="hold" grpId="0" nodeType="afterEffect">
                                  <p:stCondLst>
                                    <p:cond delay="0"/>
                                  </p:stCondLst>
                                  <p:childTnLst>
                                    <p:set>
                                      <p:cBhvr>
                                        <p:cTn id="118" dur="1" fill="hold">
                                          <p:stCondLst>
                                            <p:cond delay="0"/>
                                          </p:stCondLst>
                                        </p:cTn>
                                        <p:tgtEl>
                                          <p:spTgt spid="57368"/>
                                        </p:tgtEl>
                                        <p:attrNameLst>
                                          <p:attrName>style.visibility</p:attrName>
                                        </p:attrNameLst>
                                      </p:cBhvr>
                                      <p:to>
                                        <p:strVal val="visible"/>
                                      </p:to>
                                    </p:set>
                                    <p:animEffect>
                                      <p:cBhvr>
                                        <p:cTn id="119" dur="10"/>
                                        <p:tgtEl>
                                          <p:spTgt spid="57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ldLvl="0" animBg="1" autoUpdateAnimBg="0"/>
      <p:bldP spid="57348" grpId="1" animBg="1"/>
      <p:bldP spid="57350" grpId="0" bldLvl="0" animBg="1" autoUpdateAnimBg="0"/>
      <p:bldP spid="57350" grpId="1" animBg="1"/>
      <p:bldP spid="57351" grpId="0" bldLvl="0" animBg="1" autoUpdateAnimBg="0"/>
      <p:bldP spid="57351" grpId="1" animBg="1"/>
      <p:bldP spid="57353" grpId="0" bldLvl="0" animBg="1" autoUpdateAnimBg="0"/>
      <p:bldP spid="57353" grpId="1" animBg="1"/>
      <p:bldP spid="57354" grpId="0" bldLvl="0" animBg="1" autoUpdateAnimBg="0"/>
      <p:bldP spid="57354" grpId="1" animBg="1"/>
      <p:bldP spid="57356" grpId="0" bldLvl="0" animBg="1" autoUpdateAnimBg="0"/>
      <p:bldP spid="57356" grpId="1" animBg="1"/>
      <p:bldP spid="57357" grpId="0" bldLvl="0" animBg="1" autoUpdateAnimBg="0"/>
      <p:bldP spid="57357" grpId="1" animBg="1"/>
      <p:bldP spid="57359" grpId="0" bldLvl="0" animBg="1" autoUpdateAnimBg="0"/>
      <p:bldP spid="57359" grpId="1" animBg="1"/>
      <p:bldP spid="57360" grpId="0" bldLvl="0" animBg="1" autoUpdateAnimBg="0"/>
      <p:bldP spid="57360" grpId="1" animBg="1"/>
      <p:bldP spid="57362" grpId="0" bldLvl="0" animBg="1" autoUpdateAnimBg="0"/>
      <p:bldP spid="57362" grpId="1" animBg="1"/>
      <p:bldP spid="57363" grpId="0" bldLvl="0" animBg="1" autoUpdateAnimBg="0"/>
      <p:bldP spid="57363" grpId="1" animBg="1"/>
      <p:bldP spid="57365" grpId="0" bldLvl="0" animBg="1" autoUpdateAnimBg="0"/>
      <p:bldP spid="57365" grpId="1" animBg="1"/>
      <p:bldP spid="57366" grpId="0" bldLvl="0" animBg="1" autoUpdateAnimBg="0"/>
      <p:bldP spid="57368" grpId="0" bldLvl="0" animBg="1" autoUpdateAnimBg="0"/>
      <p:bldP spid="18" grpId="0" animBg="1"/>
      <p:bldP spid="19" grpId="0" bldLvl="0" animBg="1" autoUpdateAnimBg="0"/>
      <p:bldP spid="1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70658" name="标题 1"/>
          <p:cNvSpPr>
            <a:spLocks noGrp="1" noChangeArrowheads="1"/>
          </p:cNvSpPr>
          <p:nvPr>
            <p:ph type="title" idx="4294967295"/>
          </p:nvPr>
        </p:nvSpPr>
        <p:spPr>
          <a:xfrm>
            <a:off x="779463" y="212725"/>
            <a:ext cx="5872162" cy="1241425"/>
          </a:xfrm>
        </p:spPr>
        <p:txBody>
          <a:bodyPr>
            <a:normAutofit fontScale="90000"/>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毕业生管理</a:t>
            </a:r>
          </a:p>
        </p:txBody>
      </p:sp>
      <p:pic>
        <p:nvPicPr>
          <p:cNvPr id="7065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121920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矩形 3"/>
          <p:cNvSpPr>
            <a:spLocks noChangeArrowheads="1"/>
          </p:cNvSpPr>
          <p:nvPr/>
        </p:nvSpPr>
        <p:spPr bwMode="auto">
          <a:xfrm>
            <a:off x="521855" y="5811729"/>
            <a:ext cx="1150938"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8374" name="矩形 5"/>
          <p:cNvSpPr>
            <a:spLocks noChangeArrowheads="1"/>
          </p:cNvSpPr>
          <p:nvPr/>
        </p:nvSpPr>
        <p:spPr bwMode="auto">
          <a:xfrm>
            <a:off x="2166938" y="5465077"/>
            <a:ext cx="2169535" cy="53794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查看学生</a:t>
            </a:r>
            <a:r>
              <a:rPr kumimoji="0" lang="zh-CN" altLang="en-US" sz="1800" dirty="0">
                <a:solidFill>
                  <a:srgbClr val="FFFFFF"/>
                </a:solidFill>
                <a:latin typeface="华文楷体" pitchFamily="2" charset="-122"/>
                <a:sym typeface="华文楷体" pitchFamily="2" charset="-122"/>
              </a:rPr>
              <a:t>毕业</a:t>
            </a:r>
            <a:r>
              <a:rPr kumimoji="0" lang="zh-CN" altLang="en-US" sz="1800" dirty="0" smtClean="0">
                <a:solidFill>
                  <a:srgbClr val="FFFFFF"/>
                </a:solidFill>
                <a:latin typeface="华文楷体" pitchFamily="2" charset="-122"/>
                <a:sym typeface="华文楷体" pitchFamily="2" charset="-122"/>
              </a:rPr>
              <a:t>信息</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500"/>
                                        <p:tgtEl>
                                          <p:spTgt spid="583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374"/>
                                        </p:tgtEl>
                                        <p:attrNameLst>
                                          <p:attrName>style.visibility</p:attrName>
                                        </p:attrNameLst>
                                      </p:cBhvr>
                                      <p:to>
                                        <p:strVal val="visible"/>
                                      </p:to>
                                    </p:set>
                                    <p:animEffect>
                                      <p:cBhvr>
                                        <p:cTn id="10" dur="1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4" grpId="0" bldLvl="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751177"/>
            <a:ext cx="12192000" cy="5022922"/>
          </a:xfrm>
          <a:prstGeom prst="rect">
            <a:avLst/>
          </a:prstGeom>
        </p:spPr>
      </p:pic>
      <p:sp>
        <p:nvSpPr>
          <p:cNvPr id="71682" name="标题 1"/>
          <p:cNvSpPr>
            <a:spLocks noGrp="1" noChangeArrowheads="1"/>
          </p:cNvSpPr>
          <p:nvPr>
            <p:ph type="title" idx="4294967295"/>
          </p:nvPr>
        </p:nvSpPr>
        <p:spPr>
          <a:xfrm>
            <a:off x="779463" y="212725"/>
            <a:ext cx="6034087" cy="1412875"/>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考试质量分析</a:t>
            </a:r>
          </a:p>
        </p:txBody>
      </p:sp>
      <p:sp>
        <p:nvSpPr>
          <p:cNvPr id="59398" name="矩形 5"/>
          <p:cNvSpPr>
            <a:spLocks noChangeArrowheads="1"/>
          </p:cNvSpPr>
          <p:nvPr/>
        </p:nvSpPr>
        <p:spPr bwMode="auto">
          <a:xfrm>
            <a:off x="626735" y="5092262"/>
            <a:ext cx="1107472" cy="33963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9" name="矩形 10"/>
          <p:cNvSpPr>
            <a:spLocks noChangeArrowheads="1"/>
          </p:cNvSpPr>
          <p:nvPr/>
        </p:nvSpPr>
        <p:spPr bwMode="auto">
          <a:xfrm>
            <a:off x="2360942" y="4591836"/>
            <a:ext cx="2833255" cy="128630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查看全校各班各类统计项的优生数、良好数、合格数和差生数及其比率以及三维立体柱状图</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10"/>
                                        <p:tgtEl>
                                          <p:spTgt spid="593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p:cBhvr>
                                        <p:cTn id="10"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9"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72706" name="标题 1"/>
          <p:cNvSpPr>
            <a:spLocks noGrp="1" noChangeArrowheads="1"/>
          </p:cNvSpPr>
          <p:nvPr>
            <p:ph type="title" idx="4294967295"/>
          </p:nvPr>
        </p:nvSpPr>
        <p:spPr>
          <a:xfrm>
            <a:off x="779463" y="212725"/>
            <a:ext cx="6624637" cy="1338263"/>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学校质量分析</a:t>
            </a:r>
          </a:p>
        </p:txBody>
      </p:sp>
      <p:pic>
        <p:nvPicPr>
          <p:cNvPr id="7270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7538"/>
            <a:ext cx="1220787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矩形 3"/>
          <p:cNvSpPr>
            <a:spLocks noChangeArrowheads="1"/>
          </p:cNvSpPr>
          <p:nvPr/>
        </p:nvSpPr>
        <p:spPr bwMode="auto">
          <a:xfrm>
            <a:off x="551315" y="6475412"/>
            <a:ext cx="1150937"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5" name="矩形 10"/>
          <p:cNvSpPr>
            <a:spLocks noChangeArrowheads="1"/>
          </p:cNvSpPr>
          <p:nvPr/>
        </p:nvSpPr>
        <p:spPr bwMode="auto">
          <a:xfrm>
            <a:off x="2198975" y="5532509"/>
            <a:ext cx="2248334" cy="78220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查看各班级</a:t>
            </a:r>
            <a:r>
              <a:rPr kumimoji="0" lang="en-US" altLang="zh-CN" sz="1800" dirty="0" smtClean="0">
                <a:solidFill>
                  <a:srgbClr val="FFFFFF"/>
                </a:solidFill>
                <a:latin typeface="华文楷体" pitchFamily="2" charset="-122"/>
                <a:sym typeface="华文楷体" pitchFamily="2" charset="-122"/>
              </a:rPr>
              <a:t>A</a:t>
            </a:r>
            <a:r>
              <a:rPr kumimoji="0" lang="zh-CN" altLang="en-US" sz="1800" dirty="0" smtClean="0">
                <a:solidFill>
                  <a:srgbClr val="FFFFFF"/>
                </a:solidFill>
                <a:latin typeface="华文楷体" pitchFamily="2" charset="-122"/>
                <a:sym typeface="华文楷体" pitchFamily="2" charset="-122"/>
              </a:rPr>
              <a:t>卷平均分分析及各科排名</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p:cBhvr>
                                        <p:cTn id="7" dur="10"/>
                                        <p:tgtEl>
                                          <p:spTgt spid="604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p:cBhvr>
                                        <p:cTn id="11"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ldLvl="0" animBg="1" autoUpdateAnimBg="0"/>
      <p:bldP spid="5"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72706" name="标题 1"/>
          <p:cNvSpPr>
            <a:spLocks noGrp="1" noChangeArrowheads="1"/>
          </p:cNvSpPr>
          <p:nvPr>
            <p:ph type="title" idx="4294967295"/>
          </p:nvPr>
        </p:nvSpPr>
        <p:spPr>
          <a:xfrm>
            <a:off x="779463" y="212725"/>
            <a:ext cx="6624637" cy="1338263"/>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lang="zh-CN" altLang="en-US" sz="3600" dirty="0">
                <a:solidFill>
                  <a:schemeClr val="accent1">
                    <a:lumMod val="20000"/>
                    <a:lumOff val="80000"/>
                  </a:schemeClr>
                </a:solidFill>
                <a:latin typeface="华文楷体" pitchFamily="2" charset="-122"/>
                <a:ea typeface="华文楷体" pitchFamily="2" charset="-122"/>
              </a:rPr>
              <a:t>综</a:t>
            </a:r>
            <a:r>
              <a:rPr lang="zh-CN" altLang="en-US" sz="3600" dirty="0" smtClean="0">
                <a:solidFill>
                  <a:schemeClr val="accent1">
                    <a:lumMod val="20000"/>
                    <a:lumOff val="80000"/>
                  </a:schemeClr>
                </a:solidFill>
                <a:latin typeface="华文楷体" pitchFamily="2" charset="-122"/>
                <a:ea typeface="华文楷体" pitchFamily="2" charset="-122"/>
              </a:rPr>
              <a:t>实档案</a:t>
            </a:r>
            <a:endParaRPr kumimoji="0" lang="zh-CN" altLang="en-US" sz="3600" dirty="0" smtClean="0">
              <a:solidFill>
                <a:schemeClr val="accent1">
                  <a:lumMod val="20000"/>
                  <a:lumOff val="80000"/>
                </a:schemeClr>
              </a:solidFill>
              <a:latin typeface="华文楷体" pitchFamily="2" charset="-122"/>
              <a:ea typeface="华文楷体" pitchFamily="2" charset="-122"/>
            </a:endParaRPr>
          </a:p>
        </p:txBody>
      </p:sp>
      <p:pic>
        <p:nvPicPr>
          <p:cNvPr id="3" name="图片 2"/>
          <p:cNvPicPr>
            <a:picLocks noChangeAspect="1"/>
          </p:cNvPicPr>
          <p:nvPr/>
        </p:nvPicPr>
        <p:blipFill>
          <a:blip r:embed="rId2"/>
          <a:stretch>
            <a:fillRect/>
          </a:stretch>
        </p:blipFill>
        <p:spPr>
          <a:xfrm>
            <a:off x="151228" y="1800068"/>
            <a:ext cx="3281991" cy="4795603"/>
          </a:xfrm>
          <a:prstGeom prst="rect">
            <a:avLst/>
          </a:prstGeom>
        </p:spPr>
      </p:pic>
      <p:pic>
        <p:nvPicPr>
          <p:cNvPr id="6" name="图片 5"/>
          <p:cNvPicPr>
            <a:picLocks noChangeAspect="1"/>
          </p:cNvPicPr>
          <p:nvPr/>
        </p:nvPicPr>
        <p:blipFill>
          <a:blip r:embed="rId3"/>
          <a:stretch>
            <a:fillRect/>
          </a:stretch>
        </p:blipFill>
        <p:spPr>
          <a:xfrm>
            <a:off x="3944443" y="1899846"/>
            <a:ext cx="7600950" cy="4695825"/>
          </a:xfrm>
          <a:prstGeom prst="rect">
            <a:avLst/>
          </a:prstGeom>
        </p:spPr>
      </p:pic>
      <p:sp>
        <p:nvSpPr>
          <p:cNvPr id="10" name="矩形 5"/>
          <p:cNvSpPr>
            <a:spLocks noChangeArrowheads="1"/>
          </p:cNvSpPr>
          <p:nvPr/>
        </p:nvSpPr>
        <p:spPr bwMode="auto">
          <a:xfrm>
            <a:off x="1361253" y="2686500"/>
            <a:ext cx="1107472" cy="33963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1" name="矩形 10"/>
          <p:cNvSpPr>
            <a:spLocks noChangeArrowheads="1"/>
          </p:cNvSpPr>
          <p:nvPr/>
        </p:nvSpPr>
        <p:spPr bwMode="auto">
          <a:xfrm>
            <a:off x="3024966" y="2475710"/>
            <a:ext cx="2596344" cy="81080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None/>
            </a:pPr>
            <a:r>
              <a:rPr kumimoji="0" lang="zh-CN" altLang="en-US" sz="1800" dirty="0">
                <a:solidFill>
                  <a:srgbClr val="FFFFFF"/>
                </a:solidFill>
                <a:latin typeface="华文楷体" pitchFamily="2" charset="-122"/>
                <a:sym typeface="华文楷体" pitchFamily="2" charset="-122"/>
              </a:rPr>
              <a:t>查看成都市中小学学生综合素质纪实档案</a:t>
            </a:r>
          </a:p>
        </p:txBody>
      </p:sp>
      <p:sp>
        <p:nvSpPr>
          <p:cNvPr id="12" name="矩形 5"/>
          <p:cNvSpPr>
            <a:spLocks noChangeArrowheads="1"/>
          </p:cNvSpPr>
          <p:nvPr/>
        </p:nvSpPr>
        <p:spPr bwMode="auto">
          <a:xfrm>
            <a:off x="10613035" y="3372787"/>
            <a:ext cx="932357" cy="41359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3" name="矩形 12"/>
          <p:cNvSpPr>
            <a:spLocks noChangeArrowheads="1"/>
          </p:cNvSpPr>
          <p:nvPr/>
        </p:nvSpPr>
        <p:spPr bwMode="auto">
          <a:xfrm>
            <a:off x="6306957" y="2686500"/>
            <a:ext cx="3810782" cy="212534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None/>
            </a:pPr>
            <a:r>
              <a:rPr kumimoji="0" lang="zh-CN" altLang="en-US" sz="1800" dirty="0">
                <a:solidFill>
                  <a:srgbClr val="FFFFFF"/>
                </a:solidFill>
                <a:latin typeface="华文楷体" pitchFamily="2" charset="-122"/>
                <a:sym typeface="华文楷体" pitchFamily="2" charset="-122"/>
              </a:rPr>
              <a:t>添加、修改或查看成都市中小学学生综合素质纪实</a:t>
            </a:r>
            <a:r>
              <a:rPr kumimoji="0" lang="zh-CN" altLang="en-US" sz="1800" dirty="0" smtClean="0">
                <a:solidFill>
                  <a:srgbClr val="FFFFFF"/>
                </a:solidFill>
                <a:latin typeface="华文楷体" pitchFamily="2" charset="-122"/>
                <a:sym typeface="华文楷体" pitchFamily="2" charset="-122"/>
              </a:rPr>
              <a:t>档案这里只能添加部分内容，志愿服务、社区活动、国防民防活动、党团社团活动、学生获奖和违规违纪相关信息，点击左侧导航菜单中的子模块进行填写，可由管理员或各班班主任填写</a:t>
            </a:r>
            <a:endParaRPr kumimoji="0" lang="zh-CN" altLang="en-US" sz="1800" dirty="0">
              <a:solidFill>
                <a:srgbClr val="FFFFFF"/>
              </a:solidFill>
              <a:latin typeface="华文楷体" pitchFamily="2" charset="-122"/>
              <a:sym typeface="华文楷体" pitchFamily="2" charset="-122"/>
            </a:endParaRPr>
          </a:p>
        </p:txBody>
      </p:sp>
      <p:sp>
        <p:nvSpPr>
          <p:cNvPr id="14" name="矩形 5"/>
          <p:cNvSpPr>
            <a:spLocks noChangeArrowheads="1"/>
          </p:cNvSpPr>
          <p:nvPr/>
        </p:nvSpPr>
        <p:spPr bwMode="auto">
          <a:xfrm>
            <a:off x="1418401" y="3273051"/>
            <a:ext cx="1606565" cy="317271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extLst>
      <p:ext uri="{BB962C8B-B14F-4D97-AF65-F5344CB8AC3E}">
        <p14:creationId xmlns:p14="http://schemas.microsoft.com/office/powerpoint/2010/main" val="38411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p:cBhvr>
                                        <p:cTn id="10" dur="1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11"/>
                                        </p:tgtEl>
                                      </p:cBhvr>
                                    </p:animEffect>
                                    <p:set>
                                      <p:cBhvr>
                                        <p:cTn id="15" dur="1" fill="hold">
                                          <p:stCondLst>
                                            <p:cond delay="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
                                        <p:tgtEl>
                                          <p:spTgt spid="10"/>
                                        </p:tgtEl>
                                      </p:cBhvr>
                                    </p:animEffect>
                                    <p:set>
                                      <p:cBhvr>
                                        <p:cTn id="18" dur="1" fill="hold">
                                          <p:stCondLst>
                                            <p:cond delay="9"/>
                                          </p:stCondLst>
                                        </p:cTn>
                                        <p:tgtEl>
                                          <p:spTgt spid="10"/>
                                        </p:tgtEl>
                                        <p:attrNameLst>
                                          <p:attrName>style.visibility</p:attrName>
                                        </p:attrNameLst>
                                      </p:cBhvr>
                                      <p:to>
                                        <p:strVal val="hidden"/>
                                      </p:to>
                                    </p:set>
                                  </p:childTnLst>
                                </p:cTn>
                              </p:par>
                            </p:childTnLst>
                          </p:cTn>
                        </p:par>
                        <p:par>
                          <p:cTn id="19" fill="hold">
                            <p:stCondLst>
                              <p:cond delay="1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p:cBhvr>
                                        <p:cTn id="25" dur="1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bldLvl="0" animBg="1" autoUpdateAnimBg="0"/>
      <p:bldP spid="11" grpId="1" animBg="1"/>
      <p:bldP spid="12" grpId="0" animBg="1"/>
      <p:bldP spid="13" grpId="0" bldLvl="0" animBg="1" autoUpdateAnimBg="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73730" name="标题 1"/>
          <p:cNvSpPr>
            <a:spLocks noGrp="1" noChangeArrowheads="1"/>
          </p:cNvSpPr>
          <p:nvPr>
            <p:ph type="title" idx="4294967295"/>
          </p:nvPr>
        </p:nvSpPr>
        <p:spPr>
          <a:xfrm>
            <a:off x="779463" y="212725"/>
            <a:ext cx="6418262" cy="1543050"/>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教案管理</a:t>
            </a:r>
          </a:p>
        </p:txBody>
      </p:sp>
      <p:pic>
        <p:nvPicPr>
          <p:cNvPr id="7373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4725"/>
            <a:ext cx="121920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矩形 3"/>
          <p:cNvSpPr>
            <a:spLocks noChangeArrowheads="1"/>
          </p:cNvSpPr>
          <p:nvPr/>
        </p:nvSpPr>
        <p:spPr bwMode="auto">
          <a:xfrm>
            <a:off x="446088" y="3940175"/>
            <a:ext cx="1150937"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9" name="矩形 13"/>
          <p:cNvSpPr>
            <a:spLocks noChangeArrowheads="1"/>
          </p:cNvSpPr>
          <p:nvPr/>
        </p:nvSpPr>
        <p:spPr bwMode="auto">
          <a:xfrm>
            <a:off x="2043113" y="3317082"/>
            <a:ext cx="2154814" cy="100568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管理教师上传的教案，进行评分，设置是否共享</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500"/>
                                        <p:tgtEl>
                                          <p:spTgt spid="614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p:cBhvr>
                                        <p:cTn id="11"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9"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rcRect/>
          <a:stretch>
            <a:fillRect/>
          </a:stretch>
        </p:blipFill>
        <p:spPr>
          <a:xfrm>
            <a:off x="4536777" y="1690688"/>
            <a:ext cx="3829050" cy="4305300"/>
          </a:xfrm>
          <a:prstGeom prst="rect">
            <a:avLst/>
          </a:prstGeom>
        </p:spPr>
      </p:pic>
      <p:sp>
        <p:nvSpPr>
          <p:cNvPr id="51202" name="标题 1"/>
          <p:cNvSpPr>
            <a:spLocks noGrp="1" noChangeArrowheads="1"/>
          </p:cNvSpPr>
          <p:nvPr>
            <p:ph type="title" idx="4294967295"/>
          </p:nvPr>
        </p:nvSpPr>
        <p:spPr>
          <a:xfrm>
            <a:off x="779463" y="322263"/>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登录</a:t>
            </a:r>
            <a:endParaRPr kumimoji="0" lang="zh-CN" altLang="en-US" sz="4800" dirty="0" smtClean="0">
              <a:solidFill>
                <a:schemeClr val="accent1">
                  <a:lumMod val="20000"/>
                  <a:lumOff val="80000"/>
                </a:schemeClr>
              </a:solidFill>
              <a:latin typeface="华文楷体" pitchFamily="2" charset="-122"/>
              <a:ea typeface="华文楷体" pitchFamily="2" charset="-122"/>
            </a:endParaRPr>
          </a:p>
        </p:txBody>
      </p:sp>
      <p:sp>
        <p:nvSpPr>
          <p:cNvPr id="38916" name="矩形 6"/>
          <p:cNvSpPr>
            <a:spLocks noChangeArrowheads="1"/>
          </p:cNvSpPr>
          <p:nvPr/>
        </p:nvSpPr>
        <p:spPr bwMode="auto">
          <a:xfrm>
            <a:off x="4666482" y="3455194"/>
            <a:ext cx="1049338" cy="3968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8917" name="矩形 7"/>
          <p:cNvSpPr>
            <a:spLocks noChangeArrowheads="1"/>
          </p:cNvSpPr>
          <p:nvPr/>
        </p:nvSpPr>
        <p:spPr bwMode="auto">
          <a:xfrm>
            <a:off x="4666482" y="4062414"/>
            <a:ext cx="1049338" cy="3968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8920" name="矩形 12"/>
          <p:cNvSpPr>
            <a:spLocks noChangeArrowheads="1"/>
          </p:cNvSpPr>
          <p:nvPr/>
        </p:nvSpPr>
        <p:spPr bwMode="auto">
          <a:xfrm>
            <a:off x="6118053" y="3277828"/>
            <a:ext cx="1845541" cy="70441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管理员登录</a:t>
            </a:r>
            <a:r>
              <a:rPr kumimoji="0" lang="zh-CN" altLang="en-US" sz="1800" dirty="0" smtClean="0">
                <a:solidFill>
                  <a:srgbClr val="FFFFFF"/>
                </a:solidFill>
                <a:latin typeface="华文楷体" pitchFamily="2" charset="-122"/>
                <a:sym typeface="华文楷体" pitchFamily="2" charset="-122"/>
              </a:rPr>
              <a:t>账号：</a:t>
            </a:r>
            <a:endParaRPr kumimoji="0" lang="en-US" altLang="zh-CN" sz="1800" dirty="0" smtClean="0">
              <a:solidFill>
                <a:srgbClr val="FFFFFF"/>
              </a:solidFill>
              <a:latin typeface="华文楷体" pitchFamily="2" charset="-122"/>
              <a:sym typeface="华文楷体" pitchFamily="2" charset="-122"/>
            </a:endParaRPr>
          </a:p>
          <a:p>
            <a:pPr algn="ctr" eaLnBrk="1" hangingPunct="1">
              <a:spcBef>
                <a:spcPct val="0"/>
              </a:spcBef>
              <a:buFont typeface="Arial" pitchFamily="34" charset="0"/>
              <a:buNone/>
            </a:pPr>
            <a:r>
              <a:rPr kumimoji="0" lang="en-US" altLang="zh-CN" sz="1800" dirty="0">
                <a:solidFill>
                  <a:srgbClr val="FFFFFF"/>
                </a:solidFill>
                <a:latin typeface="华文楷体" pitchFamily="2" charset="-122"/>
                <a:sym typeface="华文楷体" pitchFamily="2" charset="-122"/>
              </a:rPr>
              <a:t>admin</a:t>
            </a:r>
            <a:endParaRPr kumimoji="0" lang="zh-CN" altLang="en-US" sz="1800" dirty="0">
              <a:solidFill>
                <a:srgbClr val="FFFFFF"/>
              </a:solidFill>
              <a:latin typeface="华文楷体" pitchFamily="2" charset="-122"/>
              <a:sym typeface="华文楷体" pitchFamily="2" charset="-122"/>
            </a:endParaRPr>
          </a:p>
        </p:txBody>
      </p:sp>
      <p:sp>
        <p:nvSpPr>
          <p:cNvPr id="38923" name="矩形 15"/>
          <p:cNvSpPr>
            <a:spLocks noChangeArrowheads="1"/>
          </p:cNvSpPr>
          <p:nvPr/>
        </p:nvSpPr>
        <p:spPr bwMode="auto">
          <a:xfrm>
            <a:off x="6118052" y="3943065"/>
            <a:ext cx="1845541" cy="66242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管理员登录</a:t>
            </a:r>
            <a:r>
              <a:rPr kumimoji="0" lang="zh-CN" altLang="en-US" sz="1800" dirty="0" smtClean="0">
                <a:solidFill>
                  <a:srgbClr val="FFFFFF"/>
                </a:solidFill>
                <a:latin typeface="华文楷体" pitchFamily="2" charset="-122"/>
                <a:sym typeface="华文楷体" pitchFamily="2" charset="-122"/>
              </a:rPr>
              <a:t>密码</a:t>
            </a:r>
            <a:endParaRPr kumimoji="0" lang="en-US" altLang="zh-CN" sz="1800" dirty="0" smtClean="0">
              <a:solidFill>
                <a:srgbClr val="FFFFFF"/>
              </a:solidFill>
              <a:latin typeface="华文楷体" pitchFamily="2" charset="-122"/>
              <a:sym typeface="华文楷体" pitchFamily="2" charset="-122"/>
            </a:endParaRPr>
          </a:p>
        </p:txBody>
      </p:sp>
      <p:sp>
        <p:nvSpPr>
          <p:cNvPr id="12" name="矩形 7"/>
          <p:cNvSpPr>
            <a:spLocks noChangeArrowheads="1"/>
          </p:cNvSpPr>
          <p:nvPr/>
        </p:nvSpPr>
        <p:spPr bwMode="auto">
          <a:xfrm>
            <a:off x="6171901" y="4597545"/>
            <a:ext cx="1049338" cy="3968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3" name="矩形 15"/>
          <p:cNvSpPr>
            <a:spLocks noChangeArrowheads="1"/>
          </p:cNvSpPr>
          <p:nvPr/>
        </p:nvSpPr>
        <p:spPr bwMode="auto">
          <a:xfrm>
            <a:off x="7673042" y="4459289"/>
            <a:ext cx="2324100" cy="93503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不必勾选，只有家长账号登录才须勾选</a:t>
            </a:r>
            <a:endParaRPr kumimoji="0" lang="zh-CN" altLang="en-US" sz="1800" dirty="0">
              <a:solidFill>
                <a:srgbClr val="FFFFFF"/>
              </a:solidFill>
              <a:latin typeface="华文楷体" pitchFamily="2" charset="-122"/>
              <a:sym typeface="华文楷体" pitchFamily="2" charset="-122"/>
            </a:endParaRPr>
          </a:p>
        </p:txBody>
      </p:sp>
      <p:sp>
        <p:nvSpPr>
          <p:cNvPr id="14" name="矩形 7"/>
          <p:cNvSpPr>
            <a:spLocks noChangeArrowheads="1"/>
          </p:cNvSpPr>
          <p:nvPr/>
        </p:nvSpPr>
        <p:spPr bwMode="auto">
          <a:xfrm>
            <a:off x="7344414" y="4610837"/>
            <a:ext cx="1049338" cy="3968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9" name="矩形 15"/>
          <p:cNvSpPr>
            <a:spLocks noChangeArrowheads="1"/>
          </p:cNvSpPr>
          <p:nvPr/>
        </p:nvSpPr>
        <p:spPr bwMode="auto">
          <a:xfrm>
            <a:off x="7272547" y="3235119"/>
            <a:ext cx="2080705" cy="71415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spcBef>
                <a:spcPct val="0"/>
              </a:spcBef>
              <a:buNone/>
            </a:pPr>
            <a:r>
              <a:rPr kumimoji="0" lang="zh-CN" altLang="en-US" sz="1800" dirty="0" smtClean="0">
                <a:solidFill>
                  <a:srgbClr val="FFFFFF"/>
                </a:solidFill>
                <a:latin typeface="华文楷体" pitchFamily="2" charset="-122"/>
                <a:sym typeface="华文楷体" pitchFamily="2" charset="-122"/>
              </a:rPr>
              <a:t>管理员忘记密码请联系成都双扬科技</a:t>
            </a:r>
            <a:endParaRPr kumimoji="0" lang="en-US" altLang="zh-CN" sz="1800" dirty="0" smtClean="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p:cBhvr>
                                        <p:cTn id="7" dur="10"/>
                                        <p:tgtEl>
                                          <p:spTgt spid="389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20"/>
                                        </p:tgtEl>
                                        <p:attrNameLst>
                                          <p:attrName>style.visibility</p:attrName>
                                        </p:attrNameLst>
                                      </p:cBhvr>
                                      <p:to>
                                        <p:strVal val="visible"/>
                                      </p:to>
                                    </p:set>
                                    <p:animEffect>
                                      <p:cBhvr>
                                        <p:cTn id="10" dur="10"/>
                                        <p:tgtEl>
                                          <p:spTgt spid="389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38916"/>
                                        </p:tgtEl>
                                      </p:cBhvr>
                                    </p:animEffect>
                                    <p:set>
                                      <p:cBhvr>
                                        <p:cTn id="15" dur="1" fill="hold">
                                          <p:stCondLst>
                                            <p:cond delay="9"/>
                                          </p:stCondLst>
                                        </p:cTn>
                                        <p:tgtEl>
                                          <p:spTgt spid="3891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
                                        <p:tgtEl>
                                          <p:spTgt spid="38920"/>
                                        </p:tgtEl>
                                      </p:cBhvr>
                                    </p:animEffect>
                                    <p:set>
                                      <p:cBhvr>
                                        <p:cTn id="18" dur="1" fill="hold">
                                          <p:stCondLst>
                                            <p:cond delay="9"/>
                                          </p:stCondLst>
                                        </p:cTn>
                                        <p:tgtEl>
                                          <p:spTgt spid="38920"/>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8917"/>
                                        </p:tgtEl>
                                        <p:attrNameLst>
                                          <p:attrName>style.visibility</p:attrName>
                                        </p:attrNameLst>
                                      </p:cBhvr>
                                      <p:to>
                                        <p:strVal val="visible"/>
                                      </p:to>
                                    </p:set>
                                    <p:animEffect>
                                      <p:cBhvr>
                                        <p:cTn id="22" dur="10"/>
                                        <p:tgtEl>
                                          <p:spTgt spid="389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923"/>
                                        </p:tgtEl>
                                        <p:attrNameLst>
                                          <p:attrName>style.visibility</p:attrName>
                                        </p:attrNameLst>
                                      </p:cBhvr>
                                      <p:to>
                                        <p:strVal val="visible"/>
                                      </p:to>
                                    </p:set>
                                    <p:animEffect>
                                      <p:cBhvr>
                                        <p:cTn id="25" dur="10"/>
                                        <p:tgtEl>
                                          <p:spTgt spid="389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
                                        <p:tgtEl>
                                          <p:spTgt spid="38917"/>
                                        </p:tgtEl>
                                      </p:cBhvr>
                                    </p:animEffect>
                                    <p:set>
                                      <p:cBhvr>
                                        <p:cTn id="30" dur="1" fill="hold">
                                          <p:stCondLst>
                                            <p:cond delay="9"/>
                                          </p:stCondLst>
                                        </p:cTn>
                                        <p:tgtEl>
                                          <p:spTgt spid="3891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
                                        <p:tgtEl>
                                          <p:spTgt spid="38923"/>
                                        </p:tgtEl>
                                      </p:cBhvr>
                                    </p:animEffect>
                                    <p:set>
                                      <p:cBhvr>
                                        <p:cTn id="33" dur="1" fill="hold">
                                          <p:stCondLst>
                                            <p:cond delay="9"/>
                                          </p:stCondLst>
                                        </p:cTn>
                                        <p:tgtEl>
                                          <p:spTgt spid="38923"/>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p:cBhvr>
                                        <p:cTn id="37" dur="1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p:cBhvr>
                                        <p:cTn id="40" dur="1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10"/>
                                        <p:tgtEl>
                                          <p:spTgt spid="12"/>
                                        </p:tgtEl>
                                      </p:cBhvr>
                                    </p:animEffect>
                                    <p:set>
                                      <p:cBhvr>
                                        <p:cTn id="45" dur="1" fill="hold">
                                          <p:stCondLst>
                                            <p:cond delay="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10"/>
                                        <p:tgtEl>
                                          <p:spTgt spid="13"/>
                                        </p:tgtEl>
                                      </p:cBhvr>
                                    </p:animEffect>
                                    <p:set>
                                      <p:cBhvr>
                                        <p:cTn id="48" dur="1" fill="hold">
                                          <p:stCondLst>
                                            <p:cond delay="9"/>
                                          </p:stCondLst>
                                        </p:cTn>
                                        <p:tgtEl>
                                          <p:spTgt spid="1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p:cBhvr>
                                        <p:cTn id="52" dur="1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p:cBhvr>
                                        <p:cTn id="55" dur="1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ldLvl="0" animBg="1" autoUpdateAnimBg="0"/>
      <p:bldP spid="38916" grpId="1" animBg="1"/>
      <p:bldP spid="38917" grpId="0" bldLvl="0" animBg="1" autoUpdateAnimBg="0"/>
      <p:bldP spid="38917" grpId="1" animBg="1"/>
      <p:bldP spid="38920" grpId="0" bldLvl="0" animBg="1" autoUpdateAnimBg="0"/>
      <p:bldP spid="38920" grpId="1" animBg="1"/>
      <p:bldP spid="38923" grpId="0" bldLvl="0" animBg="1" autoUpdateAnimBg="0"/>
      <p:bldP spid="38923" grpId="1" animBg="1"/>
      <p:bldP spid="12" grpId="0" bldLvl="0" animBg="1" autoUpdateAnimBg="0"/>
      <p:bldP spid="12" grpId="1" animBg="1"/>
      <p:bldP spid="13" grpId="0" bldLvl="0" animBg="1" autoUpdateAnimBg="0"/>
      <p:bldP spid="13" grpId="1" bldLvl="0" animBg="1"/>
      <p:bldP spid="14" grpId="0" bldLvl="0" animBg="1" autoUpdateAnimBg="0"/>
      <p:bldP spid="19" grpId="0" bldLvl="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79463" y="1544139"/>
            <a:ext cx="10408041" cy="5311276"/>
          </a:xfrm>
          <a:prstGeom prst="rect">
            <a:avLst/>
          </a:prstGeom>
        </p:spPr>
      </p:pic>
      <p:sp>
        <p:nvSpPr>
          <p:cNvPr id="74754" name="标题 1"/>
          <p:cNvSpPr>
            <a:spLocks noGrp="1" noChangeArrowheads="1"/>
          </p:cNvSpPr>
          <p:nvPr>
            <p:ph type="title" idx="4294967295"/>
          </p:nvPr>
        </p:nvSpPr>
        <p:spPr>
          <a:xfrm>
            <a:off x="779463" y="212725"/>
            <a:ext cx="6181725" cy="1439863"/>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lang="zh-CN" altLang="en-US" sz="3600" dirty="0">
                <a:solidFill>
                  <a:schemeClr val="accent1">
                    <a:lumMod val="20000"/>
                    <a:lumOff val="80000"/>
                  </a:schemeClr>
                </a:solidFill>
                <a:latin typeface="华文楷体" pitchFamily="2" charset="-122"/>
                <a:ea typeface="华文楷体" pitchFamily="2" charset="-122"/>
              </a:rPr>
              <a:t>试题库</a:t>
            </a:r>
            <a:endParaRPr kumimoji="0" lang="zh-CN" altLang="en-US" sz="3600" dirty="0" smtClean="0">
              <a:solidFill>
                <a:schemeClr val="accent1">
                  <a:lumMod val="20000"/>
                  <a:lumOff val="80000"/>
                </a:schemeClr>
              </a:solidFill>
              <a:latin typeface="华文楷体" pitchFamily="2" charset="-122"/>
              <a:ea typeface="华文楷体" pitchFamily="2" charset="-122"/>
            </a:endParaRPr>
          </a:p>
        </p:txBody>
      </p:sp>
      <p:sp>
        <p:nvSpPr>
          <p:cNvPr id="7" name="矩形 3"/>
          <p:cNvSpPr>
            <a:spLocks noChangeArrowheads="1"/>
          </p:cNvSpPr>
          <p:nvPr/>
        </p:nvSpPr>
        <p:spPr bwMode="auto">
          <a:xfrm>
            <a:off x="1233731" y="4525485"/>
            <a:ext cx="915987" cy="36830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anose="02010600040101010101" pitchFamily="2" charset="-122"/>
              <a:sym typeface="华文楷体" pitchFamily="2" charset="-122"/>
            </a:endParaRPr>
          </a:p>
        </p:txBody>
      </p:sp>
      <p:sp>
        <p:nvSpPr>
          <p:cNvPr id="8" name="矩形 7"/>
          <p:cNvSpPr>
            <a:spLocks noChangeArrowheads="1"/>
          </p:cNvSpPr>
          <p:nvPr/>
        </p:nvSpPr>
        <p:spPr bwMode="auto">
          <a:xfrm>
            <a:off x="2603986" y="4279589"/>
            <a:ext cx="2263775" cy="773112"/>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anose="02010600040101010101" pitchFamily="2" charset="-122"/>
                <a:sym typeface="华文楷体" pitchFamily="2" charset="-122"/>
              </a:rPr>
              <a:t>查看数十万试题和解析以及智能组卷</a:t>
            </a:r>
            <a:endParaRPr kumimoji="0" lang="zh-CN" altLang="en-US" sz="1800" dirty="0">
              <a:solidFill>
                <a:srgbClr val="FFFFFF"/>
              </a:solidFill>
              <a:latin typeface="华文楷体" panose="02010600040101010101" pitchFamily="2" charset="-122"/>
              <a:sym typeface="华文楷体" pitchFamily="2" charset="-122"/>
            </a:endParaRPr>
          </a:p>
        </p:txBody>
      </p:sp>
      <p:sp>
        <p:nvSpPr>
          <p:cNvPr id="9" name="矩形 3"/>
          <p:cNvSpPr>
            <a:spLocks noChangeArrowheads="1"/>
          </p:cNvSpPr>
          <p:nvPr/>
        </p:nvSpPr>
        <p:spPr bwMode="auto">
          <a:xfrm>
            <a:off x="3298176" y="6470490"/>
            <a:ext cx="766473" cy="30768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anose="02010600040101010101" pitchFamily="2" charset="-122"/>
              <a:sym typeface="华文楷体" pitchFamily="2" charset="-122"/>
            </a:endParaRPr>
          </a:p>
        </p:txBody>
      </p:sp>
      <p:sp>
        <p:nvSpPr>
          <p:cNvPr id="10" name="矩形 9"/>
          <p:cNvSpPr>
            <a:spLocks noChangeArrowheads="1"/>
          </p:cNvSpPr>
          <p:nvPr/>
        </p:nvSpPr>
        <p:spPr bwMode="auto">
          <a:xfrm>
            <a:off x="2482526" y="5668526"/>
            <a:ext cx="2132302" cy="529286"/>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anose="02010600040101010101" pitchFamily="2" charset="-122"/>
                <a:sym typeface="华文楷体" pitchFamily="2" charset="-122"/>
              </a:rPr>
              <a:t>查看试题答案解析</a:t>
            </a:r>
            <a:endParaRPr kumimoji="0" lang="zh-CN" altLang="en-US" sz="1800" dirty="0">
              <a:solidFill>
                <a:srgbClr val="FFFFFF"/>
              </a:solidFill>
              <a:latin typeface="华文楷体" panose="02010600040101010101" pitchFamily="2" charset="-122"/>
              <a:sym typeface="华文楷体" pitchFamily="2" charset="-122"/>
            </a:endParaRPr>
          </a:p>
        </p:txBody>
      </p:sp>
      <p:sp>
        <p:nvSpPr>
          <p:cNvPr id="11" name="矩形 3"/>
          <p:cNvSpPr>
            <a:spLocks noChangeArrowheads="1"/>
          </p:cNvSpPr>
          <p:nvPr/>
        </p:nvSpPr>
        <p:spPr bwMode="auto">
          <a:xfrm>
            <a:off x="4569858" y="6491599"/>
            <a:ext cx="766473" cy="30768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anose="02010600040101010101" pitchFamily="2" charset="-122"/>
              <a:sym typeface="华文楷体" pitchFamily="2" charset="-122"/>
            </a:endParaRPr>
          </a:p>
        </p:txBody>
      </p:sp>
      <p:sp>
        <p:nvSpPr>
          <p:cNvPr id="12" name="矩形 11"/>
          <p:cNvSpPr>
            <a:spLocks noChangeArrowheads="1"/>
          </p:cNvSpPr>
          <p:nvPr/>
        </p:nvSpPr>
        <p:spPr bwMode="auto">
          <a:xfrm>
            <a:off x="4184073" y="5689415"/>
            <a:ext cx="2132302" cy="529286"/>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anose="02010600040101010101" pitchFamily="2" charset="-122"/>
                <a:sym typeface="华文楷体" pitchFamily="2" charset="-122"/>
              </a:rPr>
              <a:t>将选中的试题添加至试题篮便于组卷</a:t>
            </a:r>
            <a:endParaRPr kumimoji="0" lang="zh-CN" altLang="en-US" sz="1800" dirty="0">
              <a:solidFill>
                <a:srgbClr val="FFFFFF"/>
              </a:solidFill>
              <a:latin typeface="华文楷体" panose="02010600040101010101" pitchFamily="2" charset="-122"/>
              <a:sym typeface="华文楷体" pitchFamily="2" charset="-122"/>
            </a:endParaRPr>
          </a:p>
        </p:txBody>
      </p:sp>
      <p:sp>
        <p:nvSpPr>
          <p:cNvPr id="13" name="矩形 3"/>
          <p:cNvSpPr>
            <a:spLocks noChangeArrowheads="1"/>
          </p:cNvSpPr>
          <p:nvPr/>
        </p:nvSpPr>
        <p:spPr bwMode="auto">
          <a:xfrm>
            <a:off x="3076844" y="1641491"/>
            <a:ext cx="685687" cy="39929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anose="02010600040101010101" pitchFamily="2" charset="-122"/>
              <a:sym typeface="华文楷体" pitchFamily="2" charset="-122"/>
            </a:endParaRPr>
          </a:p>
        </p:txBody>
      </p:sp>
      <p:sp>
        <p:nvSpPr>
          <p:cNvPr id="14" name="矩形 13"/>
          <p:cNvSpPr>
            <a:spLocks noChangeArrowheads="1"/>
          </p:cNvSpPr>
          <p:nvPr/>
        </p:nvSpPr>
        <p:spPr bwMode="auto">
          <a:xfrm>
            <a:off x="2039820" y="2313468"/>
            <a:ext cx="2516711" cy="992820"/>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anose="02010600040101010101" pitchFamily="2" charset="-122"/>
                <a:sym typeface="华文楷体" pitchFamily="2" charset="-122"/>
              </a:rPr>
              <a:t>对试题篮中的试题进行排序，输入试卷名称，点击生成试卷</a:t>
            </a:r>
            <a:endParaRPr kumimoji="0" lang="zh-CN" altLang="en-US" sz="1800" dirty="0">
              <a:solidFill>
                <a:srgbClr val="FFFFFF"/>
              </a:solidFill>
              <a:latin typeface="华文楷体" panose="02010600040101010101" pitchFamily="2" charset="-122"/>
              <a:sym typeface="华文楷体" pitchFamily="2" charset="-122"/>
            </a:endParaRPr>
          </a:p>
        </p:txBody>
      </p:sp>
      <p:sp>
        <p:nvSpPr>
          <p:cNvPr id="15" name="矩形 3"/>
          <p:cNvSpPr>
            <a:spLocks noChangeArrowheads="1"/>
          </p:cNvSpPr>
          <p:nvPr/>
        </p:nvSpPr>
        <p:spPr bwMode="auto">
          <a:xfrm>
            <a:off x="3897780" y="1681694"/>
            <a:ext cx="839112" cy="35909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anose="02010600040101010101" pitchFamily="2" charset="-122"/>
              <a:sym typeface="华文楷体" pitchFamily="2" charset="-122"/>
            </a:endParaRPr>
          </a:p>
        </p:txBody>
      </p:sp>
      <p:sp>
        <p:nvSpPr>
          <p:cNvPr id="16" name="矩形 15"/>
          <p:cNvSpPr>
            <a:spLocks noChangeArrowheads="1"/>
          </p:cNvSpPr>
          <p:nvPr/>
        </p:nvSpPr>
        <p:spPr bwMode="auto">
          <a:xfrm>
            <a:off x="3310739" y="2446655"/>
            <a:ext cx="2055444" cy="653664"/>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anose="02010600040101010101" pitchFamily="2" charset="-122"/>
                <a:sym typeface="华文楷体" pitchFamily="2" charset="-122"/>
              </a:rPr>
              <a:t>查看系统已经生成的试卷</a:t>
            </a:r>
            <a:endParaRPr kumimoji="0" lang="zh-CN" altLang="en-US" sz="1800" dirty="0">
              <a:solidFill>
                <a:srgbClr val="FFFFFF"/>
              </a:solidFill>
              <a:latin typeface="华文楷体" panose="02010600040101010101" pitchFamily="2" charset="-122"/>
              <a:sym typeface="华文楷体" pitchFamily="2" charset="-122"/>
            </a:endParaRPr>
          </a:p>
        </p:txBody>
      </p:sp>
      <p:pic>
        <p:nvPicPr>
          <p:cNvPr id="22" name="图片 21"/>
          <p:cNvPicPr>
            <a:picLocks noChangeAspect="1"/>
          </p:cNvPicPr>
          <p:nvPr/>
        </p:nvPicPr>
        <p:blipFill>
          <a:blip r:embed="rId3"/>
          <a:stretch>
            <a:fillRect/>
          </a:stretch>
        </p:blipFill>
        <p:spPr>
          <a:xfrm>
            <a:off x="-24028" y="1696534"/>
            <a:ext cx="12216028" cy="4383479"/>
          </a:xfrm>
          <a:prstGeom prst="rect">
            <a:avLst/>
          </a:prstGeom>
        </p:spPr>
      </p:pic>
      <p:sp>
        <p:nvSpPr>
          <p:cNvPr id="23" name="矩形 3"/>
          <p:cNvSpPr>
            <a:spLocks noChangeArrowheads="1"/>
          </p:cNvSpPr>
          <p:nvPr/>
        </p:nvSpPr>
        <p:spPr bwMode="auto">
          <a:xfrm>
            <a:off x="396227" y="3793662"/>
            <a:ext cx="1770421" cy="349714"/>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anose="02010600040101010101" pitchFamily="2" charset="-122"/>
              <a:sym typeface="华文楷体" pitchFamily="2" charset="-122"/>
            </a:endParaRPr>
          </a:p>
        </p:txBody>
      </p:sp>
      <p:sp>
        <p:nvSpPr>
          <p:cNvPr id="24" name="矩形 23"/>
          <p:cNvSpPr>
            <a:spLocks noChangeArrowheads="1"/>
          </p:cNvSpPr>
          <p:nvPr/>
        </p:nvSpPr>
        <p:spPr bwMode="auto">
          <a:xfrm>
            <a:off x="2517197" y="3374056"/>
            <a:ext cx="3046628" cy="1269280"/>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anose="02010600040101010101" pitchFamily="2" charset="-122"/>
                <a:sym typeface="华文楷体" pitchFamily="2" charset="-122"/>
              </a:rPr>
              <a:t>点击试卷名称，可选择直接打印试卷，或者复制试题所有题目至</a:t>
            </a:r>
            <a:r>
              <a:rPr kumimoji="0" lang="en-US" altLang="zh-CN" sz="1800" dirty="0" smtClean="0">
                <a:solidFill>
                  <a:srgbClr val="FFFFFF"/>
                </a:solidFill>
                <a:latin typeface="华文楷体" panose="02010600040101010101" pitchFamily="2" charset="-122"/>
                <a:sym typeface="华文楷体" pitchFamily="2" charset="-122"/>
              </a:rPr>
              <a:t>word</a:t>
            </a:r>
            <a:r>
              <a:rPr kumimoji="0" lang="zh-CN" altLang="en-US" sz="1800" dirty="0" smtClean="0">
                <a:solidFill>
                  <a:srgbClr val="FFFFFF"/>
                </a:solidFill>
                <a:latin typeface="华文楷体" panose="02010600040101010101" pitchFamily="2" charset="-122"/>
                <a:sym typeface="华文楷体" pitchFamily="2" charset="-122"/>
              </a:rPr>
              <a:t>文档，进行修改调整之后再打印</a:t>
            </a:r>
            <a:endParaRPr kumimoji="0" lang="zh-CN" altLang="en-US" sz="1800" dirty="0">
              <a:solidFill>
                <a:srgbClr val="FFFFFF"/>
              </a:solidFill>
              <a:latin typeface="华文楷体" panose="02010600040101010101" pitchFamily="2" charset="-122"/>
              <a:sym typeface="华文楷体" pitchFamily="2" charset="-122"/>
            </a:endParaRPr>
          </a:p>
        </p:txBody>
      </p:sp>
      <p:sp>
        <p:nvSpPr>
          <p:cNvPr id="25" name="矩形 3"/>
          <p:cNvSpPr>
            <a:spLocks noChangeArrowheads="1"/>
          </p:cNvSpPr>
          <p:nvPr/>
        </p:nvSpPr>
        <p:spPr bwMode="auto">
          <a:xfrm>
            <a:off x="10029825" y="3793661"/>
            <a:ext cx="1452239" cy="31332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anose="02010600040101010101" pitchFamily="2" charset="-122"/>
              <a:sym typeface="华文楷体" pitchFamily="2" charset="-122"/>
            </a:endParaRPr>
          </a:p>
        </p:txBody>
      </p:sp>
      <p:sp>
        <p:nvSpPr>
          <p:cNvPr id="26" name="矩形 25"/>
          <p:cNvSpPr>
            <a:spLocks noChangeArrowheads="1"/>
          </p:cNvSpPr>
          <p:nvPr/>
        </p:nvSpPr>
        <p:spPr bwMode="auto">
          <a:xfrm>
            <a:off x="7383568" y="3598080"/>
            <a:ext cx="2131907" cy="704490"/>
          </a:xfrm>
          <a:prstGeom prst="rect">
            <a:avLst/>
          </a:prstGeom>
          <a:solidFill>
            <a:srgbClr val="11445B"/>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anose="02010600040101010101" pitchFamily="2" charset="-122"/>
                <a:sym typeface="华文楷体" pitchFamily="2" charset="-122"/>
              </a:rPr>
              <a:t>重新选择试题，进行试题增删操作</a:t>
            </a:r>
            <a:endParaRPr kumimoji="0" lang="zh-CN" altLang="en-US" sz="1800" dirty="0">
              <a:solidFill>
                <a:srgbClr val="FFFFFF"/>
              </a:solidFill>
              <a:latin typeface="华文楷体" panose="02010600040101010101" pitchFamily="2" charset="-122"/>
              <a:sym typeface="华文楷体" pitchFamily="2" charset="-122"/>
            </a:endParaRPr>
          </a:p>
        </p:txBody>
      </p:sp>
    </p:spTree>
    <p:extLst>
      <p:ext uri="{BB962C8B-B14F-4D97-AF65-F5344CB8AC3E}">
        <p14:creationId xmlns:p14="http://schemas.microsoft.com/office/powerpoint/2010/main" val="20394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p:cBhvr>
                                        <p:cTn id="10" dur="1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8"/>
                                        </p:tgtEl>
                                      </p:cBhvr>
                                    </p:animEffect>
                                    <p:set>
                                      <p:cBhvr>
                                        <p:cTn id="15" dur="1" fill="hold">
                                          <p:stCondLst>
                                            <p:cond delay="9"/>
                                          </p:stCondLst>
                                        </p:cTn>
                                        <p:tgtEl>
                                          <p:spTgt spid="8"/>
                                        </p:tgtEl>
                                        <p:attrNameLst>
                                          <p:attrName>style.visibility</p:attrName>
                                        </p:attrNameLst>
                                      </p:cBhvr>
                                      <p:to>
                                        <p:strVal val="hidden"/>
                                      </p:to>
                                    </p:set>
                                  </p:childTnLst>
                                </p:cTn>
                              </p:par>
                            </p:childTnLst>
                          </p:cTn>
                        </p:par>
                        <p:par>
                          <p:cTn id="16" fill="hold">
                            <p:stCondLst>
                              <p:cond delay="1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p:cBhvr>
                                        <p:cTn id="22" dur="1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
                                        <p:tgtEl>
                                          <p:spTgt spid="10"/>
                                        </p:tgtEl>
                                      </p:cBhvr>
                                    </p:animEffect>
                                    <p:set>
                                      <p:cBhvr>
                                        <p:cTn id="27" dur="1" fill="hold">
                                          <p:stCondLst>
                                            <p:cond delay="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
                                        <p:tgtEl>
                                          <p:spTgt spid="9"/>
                                        </p:tgtEl>
                                      </p:cBhvr>
                                    </p:animEffect>
                                    <p:set>
                                      <p:cBhvr>
                                        <p:cTn id="30" dur="1" fill="hold">
                                          <p:stCondLst>
                                            <p:cond delay="9"/>
                                          </p:stCondLst>
                                        </p:cTn>
                                        <p:tgtEl>
                                          <p:spTgt spid="9"/>
                                        </p:tgtEl>
                                        <p:attrNameLst>
                                          <p:attrName>style.visibility</p:attrName>
                                        </p:attrNameLst>
                                      </p:cBhvr>
                                      <p:to>
                                        <p:strVal val="hidden"/>
                                      </p:to>
                                    </p:set>
                                  </p:childTnLst>
                                </p:cTn>
                              </p:par>
                            </p:childTnLst>
                          </p:cTn>
                        </p:par>
                        <p:par>
                          <p:cTn id="31" fill="hold">
                            <p:stCondLst>
                              <p:cond delay="1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p:cBhvr>
                                        <p:cTn id="37" dur="1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10"/>
                                        <p:tgtEl>
                                          <p:spTgt spid="12"/>
                                        </p:tgtEl>
                                      </p:cBhvr>
                                    </p:animEffect>
                                    <p:set>
                                      <p:cBhvr>
                                        <p:cTn id="42" dur="1" fill="hold">
                                          <p:stCondLst>
                                            <p:cond delay="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10"/>
                                        <p:tgtEl>
                                          <p:spTgt spid="11"/>
                                        </p:tgtEl>
                                      </p:cBhvr>
                                    </p:animEffect>
                                    <p:set>
                                      <p:cBhvr>
                                        <p:cTn id="45" dur="1" fill="hold">
                                          <p:stCondLst>
                                            <p:cond delay="9"/>
                                          </p:stCondLst>
                                        </p:cTn>
                                        <p:tgtEl>
                                          <p:spTgt spid="11"/>
                                        </p:tgtEl>
                                        <p:attrNameLst>
                                          <p:attrName>style.visibility</p:attrName>
                                        </p:attrNameLst>
                                      </p:cBhvr>
                                      <p:to>
                                        <p:strVal val="hidden"/>
                                      </p:to>
                                    </p:set>
                                  </p:childTnLst>
                                </p:cTn>
                              </p:par>
                            </p:childTnLst>
                          </p:cTn>
                        </p:par>
                        <p:par>
                          <p:cTn id="46" fill="hold">
                            <p:stCondLst>
                              <p:cond delay="1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p:cBhvr>
                                        <p:cTn id="52" dur="1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
                                        <p:tgtEl>
                                          <p:spTgt spid="14"/>
                                        </p:tgtEl>
                                      </p:cBhvr>
                                    </p:animEffect>
                                    <p:set>
                                      <p:cBhvr>
                                        <p:cTn id="57" dur="1" fill="hold">
                                          <p:stCondLst>
                                            <p:cond delay="9"/>
                                          </p:stCondLst>
                                        </p:cTn>
                                        <p:tgtEl>
                                          <p:spTgt spid="1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
                                        <p:tgtEl>
                                          <p:spTgt spid="13"/>
                                        </p:tgtEl>
                                      </p:cBhvr>
                                    </p:animEffect>
                                    <p:set>
                                      <p:cBhvr>
                                        <p:cTn id="60" dur="1" fill="hold">
                                          <p:stCondLst>
                                            <p:cond delay="9"/>
                                          </p:stCondLst>
                                        </p:cTn>
                                        <p:tgtEl>
                                          <p:spTgt spid="13"/>
                                        </p:tgtEl>
                                        <p:attrNameLst>
                                          <p:attrName>style.visibility</p:attrName>
                                        </p:attrNameLst>
                                      </p:cBhvr>
                                      <p:to>
                                        <p:strVal val="hidden"/>
                                      </p:to>
                                    </p:set>
                                  </p:childTnLst>
                                </p:cTn>
                              </p:par>
                            </p:childTnLst>
                          </p:cTn>
                        </p:par>
                        <p:par>
                          <p:cTn id="61" fill="hold">
                            <p:stCondLst>
                              <p:cond delay="1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1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10"/>
                                        <p:tgtEl>
                                          <p:spTgt spid="16"/>
                                        </p:tgtEl>
                                      </p:cBhvr>
                                    </p:animEffect>
                                    <p:set>
                                      <p:cBhvr>
                                        <p:cTn id="72" dur="1" fill="hold">
                                          <p:stCondLst>
                                            <p:cond delay="9"/>
                                          </p:stCondLst>
                                        </p:cTn>
                                        <p:tgtEl>
                                          <p:spTgt spid="1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0"/>
                                        <p:tgtEl>
                                          <p:spTgt spid="15"/>
                                        </p:tgtEl>
                                      </p:cBhvr>
                                    </p:animEffect>
                                    <p:set>
                                      <p:cBhvr>
                                        <p:cTn id="75" dur="1" fill="hold">
                                          <p:stCondLst>
                                            <p:cond delay="9"/>
                                          </p:stCondLst>
                                        </p:cTn>
                                        <p:tgtEl>
                                          <p:spTgt spid="15"/>
                                        </p:tgtEl>
                                        <p:attrNameLst>
                                          <p:attrName>style.visibility</p:attrName>
                                        </p:attrNameLst>
                                      </p:cBhvr>
                                      <p:to>
                                        <p:strVal val="hidden"/>
                                      </p:to>
                                    </p:set>
                                  </p:childTnLst>
                                </p:cTn>
                              </p:par>
                            </p:childTnLst>
                          </p:cTn>
                        </p:par>
                        <p:par>
                          <p:cTn id="76" fill="hold">
                            <p:stCondLst>
                              <p:cond delay="10"/>
                            </p:stCondLst>
                            <p:childTnLst>
                              <p:par>
                                <p:cTn id="77" presetID="10" presetClass="entr" presetSubtype="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51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
                                        <p:tgtEl>
                                          <p:spTgt spid="2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p:cBhvr>
                                        <p:cTn id="86" dur="1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10"/>
                                        <p:tgtEl>
                                          <p:spTgt spid="24"/>
                                        </p:tgtEl>
                                      </p:cBhvr>
                                    </p:animEffect>
                                    <p:set>
                                      <p:cBhvr>
                                        <p:cTn id="91" dur="1" fill="hold">
                                          <p:stCondLst>
                                            <p:cond delay="9"/>
                                          </p:stCondLst>
                                        </p:cTn>
                                        <p:tgtEl>
                                          <p:spTgt spid="2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10"/>
                                        <p:tgtEl>
                                          <p:spTgt spid="23"/>
                                        </p:tgtEl>
                                      </p:cBhvr>
                                    </p:animEffect>
                                    <p:set>
                                      <p:cBhvr>
                                        <p:cTn id="94" dur="1" fill="hold">
                                          <p:stCondLst>
                                            <p:cond delay="9"/>
                                          </p:stCondLst>
                                        </p:cTn>
                                        <p:tgtEl>
                                          <p:spTgt spid="23"/>
                                        </p:tgtEl>
                                        <p:attrNameLst>
                                          <p:attrName>style.visibility</p:attrName>
                                        </p:attrNameLst>
                                      </p:cBhvr>
                                      <p:to>
                                        <p:strVal val="hidden"/>
                                      </p:to>
                                    </p:set>
                                  </p:childTnLst>
                                </p:cTn>
                              </p:par>
                            </p:childTnLst>
                          </p:cTn>
                        </p:par>
                        <p:par>
                          <p:cTn id="95" fill="hold">
                            <p:stCondLst>
                              <p:cond delay="10"/>
                            </p:stCondLst>
                            <p:childTnLst>
                              <p:par>
                                <p:cTn id="96" presetID="10" presetClass="entr" presetSubtype="0"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10"/>
                                        <p:tgtEl>
                                          <p:spTgt spid="2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p:cBhvr>
                                        <p:cTn id="101" dur="1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autoUpdateAnimBg="0"/>
      <p:bldP spid="8" grpId="1" animBg="1"/>
      <p:bldP spid="9" grpId="0" animBg="1"/>
      <p:bldP spid="9" grpId="1" animBg="1"/>
      <p:bldP spid="10" grpId="0" bldLvl="0" animBg="1" autoUpdateAnimBg="0"/>
      <p:bldP spid="10" grpId="1" animBg="1"/>
      <p:bldP spid="11" grpId="0" animBg="1"/>
      <p:bldP spid="11" grpId="1" animBg="1"/>
      <p:bldP spid="12" grpId="0" bldLvl="0" animBg="1" autoUpdateAnimBg="0"/>
      <p:bldP spid="12" grpId="1" animBg="1"/>
      <p:bldP spid="13" grpId="0" animBg="1"/>
      <p:bldP spid="13" grpId="1" animBg="1"/>
      <p:bldP spid="14" grpId="0" bldLvl="0" animBg="1" autoUpdateAnimBg="0"/>
      <p:bldP spid="14" grpId="1" animBg="1"/>
      <p:bldP spid="15" grpId="0" animBg="1"/>
      <p:bldP spid="15" grpId="1" animBg="1"/>
      <p:bldP spid="16" grpId="0" bldLvl="0" animBg="1" autoUpdateAnimBg="0"/>
      <p:bldP spid="16" grpId="1" animBg="1"/>
      <p:bldP spid="23" grpId="0" animBg="1"/>
      <p:bldP spid="23" grpId="1" animBg="1"/>
      <p:bldP spid="24" grpId="0" bldLvl="0" animBg="1" autoUpdateAnimBg="0"/>
      <p:bldP spid="24" grpId="1" animBg="1"/>
      <p:bldP spid="25" grpId="0" animBg="1"/>
      <p:bldP spid="26" grpId="0" bldLvl="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662382"/>
            <a:ext cx="12192000" cy="4952711"/>
          </a:xfrm>
          <a:prstGeom prst="rect">
            <a:avLst/>
          </a:prstGeom>
        </p:spPr>
      </p:pic>
      <p:sp>
        <p:nvSpPr>
          <p:cNvPr id="75778" name="标题 1"/>
          <p:cNvSpPr>
            <a:spLocks noGrp="1" noChangeArrowheads="1"/>
          </p:cNvSpPr>
          <p:nvPr>
            <p:ph type="title" idx="4294967295"/>
          </p:nvPr>
        </p:nvSpPr>
        <p:spPr>
          <a:xfrm>
            <a:off x="779463" y="212725"/>
            <a:ext cx="6092825" cy="1377950"/>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课程管理</a:t>
            </a:r>
          </a:p>
        </p:txBody>
      </p:sp>
      <p:sp>
        <p:nvSpPr>
          <p:cNvPr id="63492" name="矩形 5"/>
          <p:cNvSpPr>
            <a:spLocks noChangeArrowheads="1"/>
          </p:cNvSpPr>
          <p:nvPr/>
        </p:nvSpPr>
        <p:spPr bwMode="auto">
          <a:xfrm>
            <a:off x="554716" y="5923564"/>
            <a:ext cx="1150938"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9" name="矩形 10"/>
          <p:cNvSpPr>
            <a:spLocks noChangeArrowheads="1"/>
          </p:cNvSpPr>
          <p:nvPr/>
        </p:nvSpPr>
        <p:spPr bwMode="auto">
          <a:xfrm>
            <a:off x="2232848" y="5288420"/>
            <a:ext cx="2186276" cy="101931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配置学科对应教师，导入导出已有课表以及进行排课</a:t>
            </a:r>
            <a:endParaRPr kumimoji="0" lang="zh-CN" altLang="en-US" sz="1800" dirty="0">
              <a:solidFill>
                <a:srgbClr val="FFFFFF"/>
              </a:solidFill>
              <a:latin typeface="华文楷体" pitchFamily="2" charset="-122"/>
              <a:sym typeface="华文楷体" pitchFamily="2" charset="-122"/>
            </a:endParaRPr>
          </a:p>
        </p:txBody>
      </p:sp>
      <p:sp>
        <p:nvSpPr>
          <p:cNvPr id="30" name="矩形 6"/>
          <p:cNvSpPr>
            <a:spLocks noChangeArrowheads="1"/>
          </p:cNvSpPr>
          <p:nvPr/>
        </p:nvSpPr>
        <p:spPr bwMode="auto">
          <a:xfrm>
            <a:off x="2534904" y="1795152"/>
            <a:ext cx="823151" cy="41058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1" name="矩形 6"/>
          <p:cNvSpPr>
            <a:spLocks noChangeArrowheads="1"/>
          </p:cNvSpPr>
          <p:nvPr/>
        </p:nvSpPr>
        <p:spPr bwMode="auto">
          <a:xfrm>
            <a:off x="3452647" y="1812293"/>
            <a:ext cx="1087821" cy="37616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2" name="矩形 6"/>
          <p:cNvSpPr>
            <a:spLocks noChangeArrowheads="1"/>
          </p:cNvSpPr>
          <p:nvPr/>
        </p:nvSpPr>
        <p:spPr bwMode="auto">
          <a:xfrm>
            <a:off x="5652178" y="1812292"/>
            <a:ext cx="1095464" cy="39344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3" name="矩形 6"/>
          <p:cNvSpPr>
            <a:spLocks noChangeArrowheads="1"/>
          </p:cNvSpPr>
          <p:nvPr/>
        </p:nvSpPr>
        <p:spPr bwMode="auto">
          <a:xfrm>
            <a:off x="6982647" y="1795151"/>
            <a:ext cx="1089298" cy="41058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5" name="矩形 10"/>
          <p:cNvSpPr>
            <a:spLocks noChangeArrowheads="1"/>
          </p:cNvSpPr>
          <p:nvPr/>
        </p:nvSpPr>
        <p:spPr bwMode="auto">
          <a:xfrm>
            <a:off x="1705654" y="2467460"/>
            <a:ext cx="2713470" cy="85652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若是学校已有课表，可以通过导入将课表录入系统</a:t>
            </a:r>
            <a:endParaRPr kumimoji="0" lang="zh-CN" altLang="en-US" sz="1800" dirty="0">
              <a:solidFill>
                <a:srgbClr val="FFFFFF"/>
              </a:solidFill>
              <a:latin typeface="华文楷体" pitchFamily="2" charset="-122"/>
              <a:sym typeface="华文楷体" pitchFamily="2" charset="-122"/>
            </a:endParaRPr>
          </a:p>
        </p:txBody>
      </p:sp>
      <p:sp>
        <p:nvSpPr>
          <p:cNvPr id="37" name="矩形 10"/>
          <p:cNvSpPr>
            <a:spLocks noChangeArrowheads="1"/>
          </p:cNvSpPr>
          <p:nvPr/>
        </p:nvSpPr>
        <p:spPr bwMode="auto">
          <a:xfrm>
            <a:off x="3284233" y="2495815"/>
            <a:ext cx="1715943" cy="72826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导入</a:t>
            </a:r>
            <a:r>
              <a:rPr kumimoji="0" lang="zh-CN" altLang="en-US" sz="1800" dirty="0" smtClean="0">
                <a:solidFill>
                  <a:srgbClr val="FFFFFF"/>
                </a:solidFill>
                <a:latin typeface="华文楷体" pitchFamily="2" charset="-122"/>
                <a:sym typeface="华文楷体" pitchFamily="2" charset="-122"/>
              </a:rPr>
              <a:t>教师任课表</a:t>
            </a:r>
            <a:endParaRPr kumimoji="0" lang="zh-CN" altLang="en-US" sz="1800" dirty="0">
              <a:solidFill>
                <a:srgbClr val="FFFFFF"/>
              </a:solidFill>
              <a:latin typeface="华文楷体" pitchFamily="2" charset="-122"/>
              <a:sym typeface="华文楷体" pitchFamily="2" charset="-122"/>
            </a:endParaRPr>
          </a:p>
        </p:txBody>
      </p:sp>
      <p:sp>
        <p:nvSpPr>
          <p:cNvPr id="38" name="矩形 10"/>
          <p:cNvSpPr>
            <a:spLocks noChangeArrowheads="1"/>
          </p:cNvSpPr>
          <p:nvPr/>
        </p:nvSpPr>
        <p:spPr bwMode="auto">
          <a:xfrm>
            <a:off x="8030860" y="2619331"/>
            <a:ext cx="1868148" cy="59415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导出全校总课表</a:t>
            </a:r>
            <a:endParaRPr kumimoji="0" lang="zh-CN" altLang="en-US" sz="1800" dirty="0">
              <a:solidFill>
                <a:srgbClr val="FFFFFF"/>
              </a:solidFill>
              <a:latin typeface="华文楷体" pitchFamily="2" charset="-122"/>
              <a:sym typeface="华文楷体" pitchFamily="2" charset="-122"/>
            </a:endParaRPr>
          </a:p>
        </p:txBody>
      </p:sp>
      <p:sp>
        <p:nvSpPr>
          <p:cNvPr id="39" name="矩形 10"/>
          <p:cNvSpPr>
            <a:spLocks noChangeArrowheads="1"/>
          </p:cNvSpPr>
          <p:nvPr/>
        </p:nvSpPr>
        <p:spPr bwMode="auto">
          <a:xfrm>
            <a:off x="4912468" y="2641511"/>
            <a:ext cx="2350943" cy="72642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分别导出各班级课表或导出所有班级课表</a:t>
            </a:r>
            <a:endParaRPr kumimoji="0" lang="zh-CN" altLang="en-US" sz="1800" dirty="0">
              <a:solidFill>
                <a:srgbClr val="FFFFFF"/>
              </a:solidFill>
              <a:latin typeface="华文楷体" pitchFamily="2" charset="-122"/>
              <a:sym typeface="华文楷体" pitchFamily="2" charset="-122"/>
            </a:endParaRPr>
          </a:p>
        </p:txBody>
      </p:sp>
      <p:sp>
        <p:nvSpPr>
          <p:cNvPr id="16" name="矩形 6"/>
          <p:cNvSpPr>
            <a:spLocks noChangeArrowheads="1"/>
          </p:cNvSpPr>
          <p:nvPr/>
        </p:nvSpPr>
        <p:spPr bwMode="auto">
          <a:xfrm>
            <a:off x="8263020" y="1812292"/>
            <a:ext cx="1089298" cy="41058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7" name="矩形 10"/>
          <p:cNvSpPr>
            <a:spLocks noChangeArrowheads="1"/>
          </p:cNvSpPr>
          <p:nvPr/>
        </p:nvSpPr>
        <p:spPr bwMode="auto">
          <a:xfrm>
            <a:off x="6438010" y="2638425"/>
            <a:ext cx="2350943" cy="72642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分别导出各位教师课表或所有教师课表</a:t>
            </a:r>
            <a:endParaRPr kumimoji="0" lang="zh-CN" altLang="en-US" sz="1800" dirty="0">
              <a:solidFill>
                <a:srgbClr val="FFFFFF"/>
              </a:solidFill>
              <a:latin typeface="华文楷体" pitchFamily="2" charset="-122"/>
              <a:sym typeface="华文楷体" pitchFamily="2" charset="-122"/>
            </a:endParaRPr>
          </a:p>
        </p:txBody>
      </p:sp>
      <p:sp>
        <p:nvSpPr>
          <p:cNvPr id="18" name="矩形 6"/>
          <p:cNvSpPr>
            <a:spLocks noChangeArrowheads="1"/>
          </p:cNvSpPr>
          <p:nvPr/>
        </p:nvSpPr>
        <p:spPr bwMode="auto">
          <a:xfrm>
            <a:off x="9581093" y="1812292"/>
            <a:ext cx="1089298" cy="41058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9" name="矩形 10"/>
          <p:cNvSpPr>
            <a:spLocks noChangeArrowheads="1"/>
          </p:cNvSpPr>
          <p:nvPr/>
        </p:nvSpPr>
        <p:spPr bwMode="auto">
          <a:xfrm>
            <a:off x="8964932" y="2553194"/>
            <a:ext cx="3210947" cy="130935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若是当前学期课表和任课表同上学期相比无变化，则直接点击复制上期设置，系统直接将上学期数据导入本学期</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10"/>
                                        <p:tgtEl>
                                          <p:spTgt spid="634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p:cBhvr>
                                        <p:cTn id="10" dur="1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29"/>
                                        </p:tgtEl>
                                      </p:cBhvr>
                                    </p:animEffect>
                                    <p:set>
                                      <p:cBhvr>
                                        <p:cTn id="15" dur="1" fill="hold">
                                          <p:stCondLst>
                                            <p:cond delay="9"/>
                                          </p:stCondLst>
                                        </p:cTn>
                                        <p:tgtEl>
                                          <p:spTgt spid="29"/>
                                        </p:tgtEl>
                                        <p:attrNameLst>
                                          <p:attrName>style.visibility</p:attrName>
                                        </p:attrNameLst>
                                      </p:cBhvr>
                                      <p:to>
                                        <p:strVal val="hidden"/>
                                      </p:to>
                                    </p:set>
                                  </p:childTnLst>
                                </p:cTn>
                              </p:par>
                            </p:childTnLst>
                          </p:cTn>
                        </p:par>
                        <p:par>
                          <p:cTn id="16" fill="hold">
                            <p:stCondLst>
                              <p:cond delay="1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p:cBhvr>
                                        <p:cTn id="19" dur="10"/>
                                        <p:tgtEl>
                                          <p:spTgt spid="30"/>
                                        </p:tgtEl>
                                      </p:cBhvr>
                                    </p:animEffect>
                                  </p:childTnLst>
                                </p:cTn>
                              </p:par>
                            </p:childTnLst>
                          </p:cTn>
                        </p:par>
                        <p:par>
                          <p:cTn id="20" fill="hold">
                            <p:stCondLst>
                              <p:cond delay="2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p:cBhvr>
                                        <p:cTn id="23" dur="1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
                                        <p:tgtEl>
                                          <p:spTgt spid="30"/>
                                        </p:tgtEl>
                                      </p:cBhvr>
                                    </p:animEffect>
                                    <p:set>
                                      <p:cBhvr>
                                        <p:cTn id="28" dur="1" fill="hold">
                                          <p:stCondLst>
                                            <p:cond delay="9"/>
                                          </p:stCondLst>
                                        </p:cTn>
                                        <p:tgtEl>
                                          <p:spTgt spid="3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
                                        <p:tgtEl>
                                          <p:spTgt spid="35"/>
                                        </p:tgtEl>
                                      </p:cBhvr>
                                    </p:animEffect>
                                    <p:set>
                                      <p:cBhvr>
                                        <p:cTn id="31" dur="1" fill="hold">
                                          <p:stCondLst>
                                            <p:cond delay="9"/>
                                          </p:stCondLst>
                                        </p:cTn>
                                        <p:tgtEl>
                                          <p:spTgt spid="35"/>
                                        </p:tgtEl>
                                        <p:attrNameLst>
                                          <p:attrName>style.visibility</p:attrName>
                                        </p:attrNameLst>
                                      </p:cBhvr>
                                      <p:to>
                                        <p:strVal val="hidden"/>
                                      </p:to>
                                    </p:set>
                                  </p:childTnLst>
                                </p:cTn>
                              </p:par>
                            </p:childTnLst>
                          </p:cTn>
                        </p:par>
                        <p:par>
                          <p:cTn id="32" fill="hold">
                            <p:stCondLst>
                              <p:cond delay="1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p:cBhvr>
                                        <p:cTn id="35" dur="10"/>
                                        <p:tgtEl>
                                          <p:spTgt spid="31"/>
                                        </p:tgtEl>
                                      </p:cBhvr>
                                    </p:animEffect>
                                  </p:childTnLst>
                                </p:cTn>
                              </p:par>
                            </p:childTnLst>
                          </p:cTn>
                        </p:par>
                        <p:par>
                          <p:cTn id="36" fill="hold">
                            <p:stCondLst>
                              <p:cond delay="2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p:cBhvr>
                                        <p:cTn id="39" dur="1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
                                        <p:tgtEl>
                                          <p:spTgt spid="31"/>
                                        </p:tgtEl>
                                      </p:cBhvr>
                                    </p:animEffect>
                                    <p:set>
                                      <p:cBhvr>
                                        <p:cTn id="44" dur="1" fill="hold">
                                          <p:stCondLst>
                                            <p:cond delay="9"/>
                                          </p:stCondLst>
                                        </p:cTn>
                                        <p:tgtEl>
                                          <p:spTgt spid="3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10"/>
                                        <p:tgtEl>
                                          <p:spTgt spid="37"/>
                                        </p:tgtEl>
                                      </p:cBhvr>
                                    </p:animEffect>
                                    <p:set>
                                      <p:cBhvr>
                                        <p:cTn id="47" dur="1" fill="hold">
                                          <p:stCondLst>
                                            <p:cond delay="9"/>
                                          </p:stCondLst>
                                        </p:cTn>
                                        <p:tgtEl>
                                          <p:spTgt spid="37"/>
                                        </p:tgtEl>
                                        <p:attrNameLst>
                                          <p:attrName>style.visibility</p:attrName>
                                        </p:attrNameLst>
                                      </p:cBhvr>
                                      <p:to>
                                        <p:strVal val="hidden"/>
                                      </p:to>
                                    </p:set>
                                  </p:childTnLst>
                                </p:cTn>
                              </p:par>
                            </p:childTnLst>
                          </p:cTn>
                        </p:par>
                        <p:par>
                          <p:cTn id="48" fill="hold">
                            <p:stCondLst>
                              <p:cond delay="1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p:cBhvr>
                                        <p:cTn id="51" dur="10"/>
                                        <p:tgtEl>
                                          <p:spTgt spid="32"/>
                                        </p:tgtEl>
                                      </p:cBhvr>
                                    </p:animEffect>
                                  </p:childTnLst>
                                </p:cTn>
                              </p:par>
                            </p:childTnLst>
                          </p:cTn>
                        </p:par>
                        <p:par>
                          <p:cTn id="52" fill="hold">
                            <p:stCondLst>
                              <p:cond delay="2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p:cBhvr>
                                        <p:cTn id="55" dur="1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10"/>
                                        <p:tgtEl>
                                          <p:spTgt spid="32"/>
                                        </p:tgtEl>
                                      </p:cBhvr>
                                    </p:animEffect>
                                    <p:set>
                                      <p:cBhvr>
                                        <p:cTn id="60" dur="1" fill="hold">
                                          <p:stCondLst>
                                            <p:cond delay="9"/>
                                          </p:stCondLst>
                                        </p:cTn>
                                        <p:tgtEl>
                                          <p:spTgt spid="3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10"/>
                                        <p:tgtEl>
                                          <p:spTgt spid="39"/>
                                        </p:tgtEl>
                                      </p:cBhvr>
                                    </p:animEffect>
                                    <p:set>
                                      <p:cBhvr>
                                        <p:cTn id="63" dur="1" fill="hold">
                                          <p:stCondLst>
                                            <p:cond delay="9"/>
                                          </p:stCondLst>
                                        </p:cTn>
                                        <p:tgtEl>
                                          <p:spTgt spid="39"/>
                                        </p:tgtEl>
                                        <p:attrNameLst>
                                          <p:attrName>style.visibility</p:attrName>
                                        </p:attrNameLst>
                                      </p:cBhvr>
                                      <p:to>
                                        <p:strVal val="hidden"/>
                                      </p:to>
                                    </p:set>
                                  </p:childTnLst>
                                </p:cTn>
                              </p:par>
                            </p:childTnLst>
                          </p:cTn>
                        </p:par>
                        <p:par>
                          <p:cTn id="64" fill="hold">
                            <p:stCondLst>
                              <p:cond delay="1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p:cBhvr>
                                        <p:cTn id="67" dur="10"/>
                                        <p:tgtEl>
                                          <p:spTgt spid="33"/>
                                        </p:tgtEl>
                                      </p:cBhvr>
                                    </p:animEffect>
                                  </p:childTnLst>
                                </p:cTn>
                              </p:par>
                            </p:childTnLst>
                          </p:cTn>
                        </p:par>
                        <p:par>
                          <p:cTn id="68" fill="hold">
                            <p:stCondLst>
                              <p:cond delay="2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p:cBhvr>
                                        <p:cTn id="71" dur="1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10"/>
                                        <p:tgtEl>
                                          <p:spTgt spid="33"/>
                                        </p:tgtEl>
                                      </p:cBhvr>
                                    </p:animEffect>
                                    <p:set>
                                      <p:cBhvr>
                                        <p:cTn id="76" dur="1" fill="hold">
                                          <p:stCondLst>
                                            <p:cond delay="9"/>
                                          </p:stCondLst>
                                        </p:cTn>
                                        <p:tgtEl>
                                          <p:spTgt spid="3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10"/>
                                        <p:tgtEl>
                                          <p:spTgt spid="17"/>
                                        </p:tgtEl>
                                      </p:cBhvr>
                                    </p:animEffect>
                                    <p:set>
                                      <p:cBhvr>
                                        <p:cTn id="79" dur="1" fill="hold">
                                          <p:stCondLst>
                                            <p:cond delay="9"/>
                                          </p:stCondLst>
                                        </p:cTn>
                                        <p:tgtEl>
                                          <p:spTgt spid="17"/>
                                        </p:tgtEl>
                                        <p:attrNameLst>
                                          <p:attrName>style.visibility</p:attrName>
                                        </p:attrNameLst>
                                      </p:cBhvr>
                                      <p:to>
                                        <p:strVal val="hidden"/>
                                      </p:to>
                                    </p:set>
                                  </p:childTnLst>
                                </p:cTn>
                              </p:par>
                            </p:childTnLst>
                          </p:cTn>
                        </p:par>
                        <p:par>
                          <p:cTn id="80" fill="hold">
                            <p:stCondLst>
                              <p:cond delay="1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p:cBhvr>
                                        <p:cTn id="83" dur="10"/>
                                        <p:tgtEl>
                                          <p:spTgt spid="16"/>
                                        </p:tgtEl>
                                      </p:cBhvr>
                                    </p:animEffect>
                                  </p:childTnLst>
                                </p:cTn>
                              </p:par>
                            </p:childTnLst>
                          </p:cTn>
                        </p:par>
                        <p:par>
                          <p:cTn id="84" fill="hold">
                            <p:stCondLst>
                              <p:cond delay="2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p:cBhvr>
                                        <p:cTn id="87" dur="1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10"/>
                                        <p:tgtEl>
                                          <p:spTgt spid="16"/>
                                        </p:tgtEl>
                                      </p:cBhvr>
                                    </p:animEffect>
                                    <p:set>
                                      <p:cBhvr>
                                        <p:cTn id="92" dur="1" fill="hold">
                                          <p:stCondLst>
                                            <p:cond delay="9"/>
                                          </p:stCondLst>
                                        </p:cTn>
                                        <p:tgtEl>
                                          <p:spTgt spid="1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10"/>
                                        <p:tgtEl>
                                          <p:spTgt spid="38"/>
                                        </p:tgtEl>
                                      </p:cBhvr>
                                    </p:animEffect>
                                    <p:set>
                                      <p:cBhvr>
                                        <p:cTn id="95" dur="1" fill="hold">
                                          <p:stCondLst>
                                            <p:cond delay="9"/>
                                          </p:stCondLst>
                                        </p:cTn>
                                        <p:tgtEl>
                                          <p:spTgt spid="38"/>
                                        </p:tgtEl>
                                        <p:attrNameLst>
                                          <p:attrName>style.visibility</p:attrName>
                                        </p:attrNameLst>
                                      </p:cBhvr>
                                      <p:to>
                                        <p:strVal val="hidden"/>
                                      </p:to>
                                    </p:set>
                                  </p:childTnLst>
                                </p:cTn>
                              </p:par>
                            </p:childTnLst>
                          </p:cTn>
                        </p:par>
                        <p:par>
                          <p:cTn id="96" fill="hold">
                            <p:stCondLst>
                              <p:cond delay="10"/>
                            </p:stCondLst>
                            <p:childTnLst>
                              <p:par>
                                <p:cTn id="97" presetID="10" presetClass="entr" presetSubtype="0"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p:cBhvr>
                                        <p:cTn id="99" dur="10"/>
                                        <p:tgtEl>
                                          <p:spTgt spid="18"/>
                                        </p:tgtEl>
                                      </p:cBhvr>
                                    </p:animEffect>
                                  </p:childTnLst>
                                </p:cTn>
                              </p:par>
                            </p:childTnLst>
                          </p:cTn>
                        </p:par>
                        <p:par>
                          <p:cTn id="100" fill="hold">
                            <p:stCondLst>
                              <p:cond delay="20"/>
                            </p:stCondLst>
                            <p:childTnLst>
                              <p:par>
                                <p:cTn id="101" presetID="10" presetClass="entr" presetSubtype="0"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p:cBhvr>
                                        <p:cTn id="103" dur="1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29" grpId="0" bldLvl="0" animBg="1" autoUpdateAnimBg="0"/>
      <p:bldP spid="29" grpId="1" animBg="1"/>
      <p:bldP spid="30" grpId="0" bldLvl="0" animBg="1" autoUpdateAnimBg="0"/>
      <p:bldP spid="30" grpId="1" animBg="1"/>
      <p:bldP spid="31" grpId="0" bldLvl="0" animBg="1" autoUpdateAnimBg="0"/>
      <p:bldP spid="31" grpId="1" animBg="1"/>
      <p:bldP spid="32" grpId="0" bldLvl="0" animBg="1" autoUpdateAnimBg="0"/>
      <p:bldP spid="32" grpId="1" animBg="1"/>
      <p:bldP spid="33" grpId="0" bldLvl="0" animBg="1" autoUpdateAnimBg="0"/>
      <p:bldP spid="33" grpId="1" animBg="1"/>
      <p:bldP spid="35" grpId="0" bldLvl="0" animBg="1" autoUpdateAnimBg="0"/>
      <p:bldP spid="35" grpId="1" animBg="1"/>
      <p:bldP spid="37" grpId="0" bldLvl="0" animBg="1" autoUpdateAnimBg="0"/>
      <p:bldP spid="37" grpId="1" animBg="1"/>
      <p:bldP spid="38" grpId="0" bldLvl="0" animBg="1" autoUpdateAnimBg="0"/>
      <p:bldP spid="38" grpId="1" animBg="1"/>
      <p:bldP spid="39" grpId="0" bldLvl="0" animBg="1" autoUpdateAnimBg="0"/>
      <p:bldP spid="39" grpId="1" animBg="1"/>
      <p:bldP spid="16" grpId="0" bldLvl="0" animBg="1" autoUpdateAnimBg="0"/>
      <p:bldP spid="16" grpId="1" animBg="1"/>
      <p:bldP spid="17" grpId="0" bldLvl="0" animBg="1" autoUpdateAnimBg="0"/>
      <p:bldP spid="17" grpId="1" animBg="1"/>
      <p:bldP spid="18" grpId="0" bldLvl="0" animBg="1" autoUpdateAnimBg="0"/>
      <p:bldP spid="19" grpId="0" bldLvl="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11728" y="1543050"/>
            <a:ext cx="11734800" cy="5314950"/>
          </a:xfrm>
          <a:prstGeom prst="rect">
            <a:avLst/>
          </a:prstGeom>
        </p:spPr>
      </p:pic>
      <p:sp>
        <p:nvSpPr>
          <p:cNvPr id="75778" name="标题 1"/>
          <p:cNvSpPr>
            <a:spLocks noGrp="1" noChangeArrowheads="1"/>
          </p:cNvSpPr>
          <p:nvPr>
            <p:ph type="title" idx="4294967295"/>
          </p:nvPr>
        </p:nvSpPr>
        <p:spPr>
          <a:xfrm>
            <a:off x="779463" y="212725"/>
            <a:ext cx="6092825" cy="1377950"/>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课程管理</a:t>
            </a:r>
          </a:p>
        </p:txBody>
      </p:sp>
      <p:sp>
        <p:nvSpPr>
          <p:cNvPr id="63495" name="矩形 8"/>
          <p:cNvSpPr>
            <a:spLocks noChangeArrowheads="1"/>
          </p:cNvSpPr>
          <p:nvPr/>
        </p:nvSpPr>
        <p:spPr bwMode="auto">
          <a:xfrm>
            <a:off x="2717347" y="1729032"/>
            <a:ext cx="1150937"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3497" name="矩形 10"/>
          <p:cNvSpPr>
            <a:spLocks noChangeArrowheads="1"/>
          </p:cNvSpPr>
          <p:nvPr/>
        </p:nvSpPr>
        <p:spPr bwMode="auto">
          <a:xfrm>
            <a:off x="1863842" y="2711551"/>
            <a:ext cx="2400304" cy="125542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新建除教室以外的所需的其他教学场所，如音乐室、美术室、实验室等</a:t>
            </a:r>
            <a:endParaRPr kumimoji="0" lang="zh-CN" altLang="en-US" sz="1800" dirty="0">
              <a:solidFill>
                <a:srgbClr val="FFFFFF"/>
              </a:solidFill>
              <a:latin typeface="华文楷体" pitchFamily="2" charset="-122"/>
              <a:sym typeface="华文楷体" pitchFamily="2" charset="-122"/>
            </a:endParaRPr>
          </a:p>
        </p:txBody>
      </p:sp>
      <p:sp>
        <p:nvSpPr>
          <p:cNvPr id="11" name="矩形 8"/>
          <p:cNvSpPr>
            <a:spLocks noChangeArrowheads="1"/>
          </p:cNvSpPr>
          <p:nvPr/>
        </p:nvSpPr>
        <p:spPr bwMode="auto">
          <a:xfrm>
            <a:off x="3895488" y="1729032"/>
            <a:ext cx="971333"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2" name="矩形 8"/>
          <p:cNvSpPr>
            <a:spLocks noChangeArrowheads="1"/>
          </p:cNvSpPr>
          <p:nvPr/>
        </p:nvSpPr>
        <p:spPr bwMode="auto">
          <a:xfrm>
            <a:off x="4986894" y="1741442"/>
            <a:ext cx="2406799" cy="36985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4" name="矩形 8"/>
          <p:cNvSpPr>
            <a:spLocks noChangeArrowheads="1"/>
          </p:cNvSpPr>
          <p:nvPr/>
        </p:nvSpPr>
        <p:spPr bwMode="auto">
          <a:xfrm>
            <a:off x="7516751" y="1725298"/>
            <a:ext cx="986702" cy="37017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5" name="矩形 8"/>
          <p:cNvSpPr>
            <a:spLocks noChangeArrowheads="1"/>
          </p:cNvSpPr>
          <p:nvPr/>
        </p:nvSpPr>
        <p:spPr bwMode="auto">
          <a:xfrm>
            <a:off x="8695611" y="1692906"/>
            <a:ext cx="986701"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6" name="矩形 10"/>
          <p:cNvSpPr>
            <a:spLocks noChangeArrowheads="1"/>
          </p:cNvSpPr>
          <p:nvPr/>
        </p:nvSpPr>
        <p:spPr bwMode="auto">
          <a:xfrm>
            <a:off x="2409839" y="2679947"/>
            <a:ext cx="3508919" cy="106561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None/>
            </a:pPr>
            <a:r>
              <a:rPr kumimoji="0" lang="zh-CN" altLang="en-US" sz="1800" dirty="0" smtClean="0">
                <a:solidFill>
                  <a:srgbClr val="FFFFFF"/>
                </a:solidFill>
                <a:latin typeface="华文楷体" pitchFamily="2" charset="-122"/>
                <a:sym typeface="华文楷体" pitchFamily="2" charset="-122"/>
              </a:rPr>
              <a:t>选择科目课时和上课地点，科目课时表示科目每周课时数，科目课时总计应与每周课时总数一致。</a:t>
            </a:r>
            <a:endParaRPr kumimoji="0" lang="zh-CN" altLang="en-US" sz="1800" dirty="0">
              <a:solidFill>
                <a:srgbClr val="FFFFFF"/>
              </a:solidFill>
              <a:latin typeface="华文楷体" pitchFamily="2" charset="-122"/>
              <a:sym typeface="华文楷体" pitchFamily="2" charset="-122"/>
            </a:endParaRPr>
          </a:p>
        </p:txBody>
      </p:sp>
      <p:sp>
        <p:nvSpPr>
          <p:cNvPr id="17" name="矩形 10"/>
          <p:cNvSpPr>
            <a:spLocks noChangeArrowheads="1"/>
          </p:cNvSpPr>
          <p:nvPr/>
        </p:nvSpPr>
        <p:spPr bwMode="auto">
          <a:xfrm>
            <a:off x="4264146" y="2666865"/>
            <a:ext cx="3539169" cy="131585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None/>
            </a:pPr>
            <a:r>
              <a:rPr kumimoji="0" lang="zh-CN" altLang="en-US" sz="1800" dirty="0" smtClean="0">
                <a:solidFill>
                  <a:srgbClr val="FFFFFF"/>
                </a:solidFill>
                <a:latin typeface="华文楷体" pitchFamily="2" charset="-122"/>
                <a:sym typeface="华文楷体" pitchFamily="2" charset="-122"/>
              </a:rPr>
              <a:t>课时优先级对应科目优先级，若某一时段没有课程安排，可以选择不排，剩下需要排课的时段选择高、中或低</a:t>
            </a:r>
            <a:r>
              <a:rPr kumimoji="0" lang="zh-CN" altLang="en-US" sz="1800" dirty="0">
                <a:solidFill>
                  <a:srgbClr val="FFFFFF"/>
                </a:solidFill>
                <a:latin typeface="华文楷体" pitchFamily="2" charset="-122"/>
                <a:sym typeface="华文楷体" pitchFamily="2" charset="-122"/>
              </a:rPr>
              <a:t>，优先级高的</a:t>
            </a:r>
            <a:r>
              <a:rPr kumimoji="0" lang="zh-CN" altLang="en-US" sz="1800" dirty="0" smtClean="0">
                <a:solidFill>
                  <a:srgbClr val="FFFFFF"/>
                </a:solidFill>
                <a:latin typeface="华文楷体" pitchFamily="2" charset="-122"/>
                <a:sym typeface="华文楷体" pitchFamily="2" charset="-122"/>
              </a:rPr>
              <a:t>科目会优先排到优先级高的课时段</a:t>
            </a:r>
            <a:endParaRPr kumimoji="0" lang="zh-CN" altLang="en-US" sz="1800" dirty="0">
              <a:solidFill>
                <a:srgbClr val="FFFFFF"/>
              </a:solidFill>
              <a:latin typeface="华文楷体" pitchFamily="2" charset="-122"/>
              <a:sym typeface="华文楷体" pitchFamily="2" charset="-122"/>
            </a:endParaRPr>
          </a:p>
        </p:txBody>
      </p:sp>
      <p:sp>
        <p:nvSpPr>
          <p:cNvPr id="18" name="矩形 10"/>
          <p:cNvSpPr>
            <a:spLocks noChangeArrowheads="1"/>
          </p:cNvSpPr>
          <p:nvPr/>
        </p:nvSpPr>
        <p:spPr bwMode="auto">
          <a:xfrm>
            <a:off x="6880014" y="2691322"/>
            <a:ext cx="2025274" cy="64644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限制</a:t>
            </a:r>
            <a:r>
              <a:rPr kumimoji="0" lang="zh-CN" altLang="en-US" sz="1800" dirty="0">
                <a:solidFill>
                  <a:srgbClr val="FFFFFF"/>
                </a:solidFill>
                <a:latin typeface="华文楷体" pitchFamily="2" charset="-122"/>
                <a:sym typeface="华文楷体" pitchFamily="2" charset="-122"/>
              </a:rPr>
              <a:t>特定</a:t>
            </a:r>
            <a:r>
              <a:rPr kumimoji="0" lang="zh-CN" altLang="en-US" sz="1800" dirty="0" smtClean="0">
                <a:solidFill>
                  <a:srgbClr val="FFFFFF"/>
                </a:solidFill>
                <a:latin typeface="华文楷体" pitchFamily="2" charset="-122"/>
                <a:sym typeface="华文楷体" pitchFamily="2" charset="-122"/>
              </a:rPr>
              <a:t>科目在</a:t>
            </a:r>
            <a:r>
              <a:rPr kumimoji="0" lang="zh-CN" altLang="en-US" sz="1800" dirty="0">
                <a:solidFill>
                  <a:srgbClr val="FFFFFF"/>
                </a:solidFill>
                <a:latin typeface="华文楷体" pitchFamily="2" charset="-122"/>
                <a:sym typeface="华文楷体" pitchFamily="2" charset="-122"/>
              </a:rPr>
              <a:t>特定</a:t>
            </a:r>
            <a:r>
              <a:rPr kumimoji="0" lang="zh-CN" altLang="en-US" sz="1800" dirty="0" smtClean="0">
                <a:solidFill>
                  <a:srgbClr val="FFFFFF"/>
                </a:solidFill>
                <a:latin typeface="华文楷体" pitchFamily="2" charset="-122"/>
                <a:sym typeface="华文楷体" pitchFamily="2" charset="-122"/>
              </a:rPr>
              <a:t>时段不排课</a:t>
            </a:r>
            <a:endParaRPr kumimoji="0" lang="zh-CN" altLang="en-US" sz="1800" dirty="0">
              <a:solidFill>
                <a:srgbClr val="FFFFFF"/>
              </a:solidFill>
              <a:latin typeface="华文楷体" pitchFamily="2" charset="-122"/>
              <a:sym typeface="华文楷体" pitchFamily="2" charset="-122"/>
            </a:endParaRPr>
          </a:p>
        </p:txBody>
      </p:sp>
      <p:sp>
        <p:nvSpPr>
          <p:cNvPr id="19" name="矩形 10"/>
          <p:cNvSpPr>
            <a:spLocks noChangeArrowheads="1"/>
          </p:cNvSpPr>
          <p:nvPr/>
        </p:nvSpPr>
        <p:spPr bwMode="auto">
          <a:xfrm>
            <a:off x="8158194" y="2699574"/>
            <a:ext cx="2394195" cy="71163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限制</a:t>
            </a:r>
            <a:r>
              <a:rPr kumimoji="0" lang="zh-CN" altLang="en-US" sz="1800" dirty="0">
                <a:solidFill>
                  <a:srgbClr val="FFFFFF"/>
                </a:solidFill>
                <a:latin typeface="华文楷体" pitchFamily="2" charset="-122"/>
                <a:sym typeface="华文楷体" pitchFamily="2" charset="-122"/>
              </a:rPr>
              <a:t>特定</a:t>
            </a:r>
            <a:r>
              <a:rPr kumimoji="0" lang="zh-CN" altLang="en-US" sz="1800" dirty="0" smtClean="0">
                <a:solidFill>
                  <a:srgbClr val="FFFFFF"/>
                </a:solidFill>
                <a:latin typeface="华文楷体" pitchFamily="2" charset="-122"/>
                <a:sym typeface="华文楷体" pitchFamily="2" charset="-122"/>
              </a:rPr>
              <a:t>教师在特定时段不排课</a:t>
            </a:r>
            <a:endParaRPr kumimoji="0" lang="zh-CN" altLang="en-US" sz="1800" dirty="0">
              <a:solidFill>
                <a:srgbClr val="FFFFFF"/>
              </a:solidFill>
              <a:latin typeface="华文楷体" pitchFamily="2" charset="-122"/>
              <a:sym typeface="华文楷体" pitchFamily="2" charset="-122"/>
            </a:endParaRPr>
          </a:p>
        </p:txBody>
      </p:sp>
      <p:sp>
        <p:nvSpPr>
          <p:cNvPr id="20" name="矩形 10"/>
          <p:cNvSpPr>
            <a:spLocks noChangeArrowheads="1"/>
          </p:cNvSpPr>
          <p:nvPr/>
        </p:nvSpPr>
        <p:spPr bwMode="auto">
          <a:xfrm>
            <a:off x="10203619" y="2699574"/>
            <a:ext cx="1801146" cy="71163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限定某一时段只能排某一科目</a:t>
            </a:r>
            <a:endParaRPr kumimoji="0" lang="zh-CN" altLang="en-US" sz="1800" dirty="0">
              <a:solidFill>
                <a:srgbClr val="FFFFFF"/>
              </a:solidFill>
              <a:latin typeface="华文楷体" pitchFamily="2" charset="-122"/>
              <a:sym typeface="华文楷体" pitchFamily="2" charset="-122"/>
            </a:endParaRPr>
          </a:p>
        </p:txBody>
      </p:sp>
      <p:sp>
        <p:nvSpPr>
          <p:cNvPr id="21" name="矩形 8"/>
          <p:cNvSpPr>
            <a:spLocks noChangeArrowheads="1"/>
          </p:cNvSpPr>
          <p:nvPr/>
        </p:nvSpPr>
        <p:spPr bwMode="auto">
          <a:xfrm>
            <a:off x="2717348" y="6415333"/>
            <a:ext cx="943120"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2" name="矩形 8"/>
          <p:cNvSpPr>
            <a:spLocks noChangeArrowheads="1"/>
          </p:cNvSpPr>
          <p:nvPr/>
        </p:nvSpPr>
        <p:spPr bwMode="auto">
          <a:xfrm>
            <a:off x="3720287" y="6410137"/>
            <a:ext cx="882290" cy="387784"/>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3" name="矩形 8"/>
          <p:cNvSpPr>
            <a:spLocks noChangeArrowheads="1"/>
          </p:cNvSpPr>
          <p:nvPr/>
        </p:nvSpPr>
        <p:spPr bwMode="auto">
          <a:xfrm>
            <a:off x="4683824" y="6354574"/>
            <a:ext cx="1072400" cy="44334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4" name="矩形 8"/>
          <p:cNvSpPr>
            <a:spLocks noChangeArrowheads="1"/>
          </p:cNvSpPr>
          <p:nvPr/>
        </p:nvSpPr>
        <p:spPr bwMode="auto">
          <a:xfrm>
            <a:off x="5861153" y="6354574"/>
            <a:ext cx="918427" cy="41930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25" name="矩形 10"/>
          <p:cNvSpPr>
            <a:spLocks noChangeArrowheads="1"/>
          </p:cNvSpPr>
          <p:nvPr/>
        </p:nvSpPr>
        <p:spPr bwMode="auto">
          <a:xfrm>
            <a:off x="2203398" y="5344925"/>
            <a:ext cx="1692090" cy="73703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设置完成，点击保存设置</a:t>
            </a:r>
            <a:endParaRPr kumimoji="0" lang="zh-CN" altLang="en-US" sz="1800" dirty="0">
              <a:solidFill>
                <a:srgbClr val="FFFFFF"/>
              </a:solidFill>
              <a:latin typeface="华文楷体" pitchFamily="2" charset="-122"/>
              <a:sym typeface="华文楷体" pitchFamily="2" charset="-122"/>
            </a:endParaRPr>
          </a:p>
        </p:txBody>
      </p:sp>
      <p:sp>
        <p:nvSpPr>
          <p:cNvPr id="26" name="矩形 10"/>
          <p:cNvSpPr>
            <a:spLocks noChangeArrowheads="1"/>
          </p:cNvSpPr>
          <p:nvPr/>
        </p:nvSpPr>
        <p:spPr bwMode="auto">
          <a:xfrm>
            <a:off x="3194033" y="5355013"/>
            <a:ext cx="1798276" cy="73862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保存设置之后才能开始排课</a:t>
            </a:r>
            <a:endParaRPr kumimoji="0" lang="zh-CN" altLang="en-US" sz="1800" dirty="0">
              <a:solidFill>
                <a:srgbClr val="FFFFFF"/>
              </a:solidFill>
              <a:latin typeface="华文楷体" pitchFamily="2" charset="-122"/>
              <a:sym typeface="华文楷体" pitchFamily="2" charset="-122"/>
            </a:endParaRPr>
          </a:p>
        </p:txBody>
      </p:sp>
      <p:sp>
        <p:nvSpPr>
          <p:cNvPr id="27" name="矩形 10"/>
          <p:cNvSpPr>
            <a:spLocks noChangeArrowheads="1"/>
          </p:cNvSpPr>
          <p:nvPr/>
        </p:nvSpPr>
        <p:spPr bwMode="auto">
          <a:xfrm>
            <a:off x="4233140" y="5570783"/>
            <a:ext cx="2121446" cy="51666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查看上次排课结果</a:t>
            </a:r>
            <a:endParaRPr kumimoji="0" lang="zh-CN" altLang="en-US" sz="1800" dirty="0">
              <a:solidFill>
                <a:srgbClr val="FFFFFF"/>
              </a:solidFill>
              <a:latin typeface="华文楷体" pitchFamily="2" charset="-122"/>
              <a:sym typeface="华文楷体" pitchFamily="2" charset="-122"/>
            </a:endParaRPr>
          </a:p>
        </p:txBody>
      </p:sp>
      <p:sp>
        <p:nvSpPr>
          <p:cNvPr id="28" name="矩形 10"/>
          <p:cNvSpPr>
            <a:spLocks noChangeArrowheads="1"/>
          </p:cNvSpPr>
          <p:nvPr/>
        </p:nvSpPr>
        <p:spPr bwMode="auto">
          <a:xfrm>
            <a:off x="5503563" y="5364238"/>
            <a:ext cx="1890130" cy="73701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排课指南，提示排课操作步骤</a:t>
            </a:r>
            <a:endParaRPr kumimoji="0" lang="zh-CN" altLang="en-US" sz="1800" dirty="0">
              <a:solidFill>
                <a:srgbClr val="FFFFFF"/>
              </a:solidFill>
              <a:latin typeface="华文楷体" pitchFamily="2" charset="-122"/>
              <a:sym typeface="华文楷体" pitchFamily="2" charset="-122"/>
            </a:endParaRPr>
          </a:p>
        </p:txBody>
      </p:sp>
      <p:sp>
        <p:nvSpPr>
          <p:cNvPr id="29" name="矩形 8"/>
          <p:cNvSpPr>
            <a:spLocks noChangeArrowheads="1"/>
          </p:cNvSpPr>
          <p:nvPr/>
        </p:nvSpPr>
        <p:spPr bwMode="auto">
          <a:xfrm>
            <a:off x="9874470" y="1725298"/>
            <a:ext cx="994557" cy="37843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0" name="矩形 10"/>
          <p:cNvSpPr>
            <a:spLocks noChangeArrowheads="1"/>
          </p:cNvSpPr>
          <p:nvPr/>
        </p:nvSpPr>
        <p:spPr bwMode="auto">
          <a:xfrm>
            <a:off x="9267862" y="2722131"/>
            <a:ext cx="2413257" cy="74107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限制教研组内所有教师在</a:t>
            </a:r>
            <a:r>
              <a:rPr kumimoji="0" lang="zh-CN" altLang="en-US" sz="1800" dirty="0">
                <a:solidFill>
                  <a:srgbClr val="FFFFFF"/>
                </a:solidFill>
                <a:latin typeface="华文楷体" pitchFamily="2" charset="-122"/>
                <a:sym typeface="华文楷体" pitchFamily="2" charset="-122"/>
              </a:rPr>
              <a:t>特定</a:t>
            </a:r>
            <a:r>
              <a:rPr kumimoji="0" lang="zh-CN" altLang="en-US" sz="1800" dirty="0" smtClean="0">
                <a:solidFill>
                  <a:srgbClr val="FFFFFF"/>
                </a:solidFill>
                <a:latin typeface="华文楷体" pitchFamily="2" charset="-122"/>
                <a:sym typeface="华文楷体" pitchFamily="2" charset="-122"/>
              </a:rPr>
              <a:t>时段不排课</a:t>
            </a:r>
            <a:endParaRPr kumimoji="0" lang="zh-CN" altLang="en-US" sz="1800" dirty="0">
              <a:solidFill>
                <a:srgbClr val="FFFFFF"/>
              </a:solidFill>
              <a:latin typeface="华文楷体" pitchFamily="2" charset="-122"/>
              <a:sym typeface="华文楷体" pitchFamily="2" charset="-122"/>
            </a:endParaRPr>
          </a:p>
        </p:txBody>
      </p:sp>
      <p:sp>
        <p:nvSpPr>
          <p:cNvPr id="31" name="矩形 8"/>
          <p:cNvSpPr>
            <a:spLocks noChangeArrowheads="1"/>
          </p:cNvSpPr>
          <p:nvPr/>
        </p:nvSpPr>
        <p:spPr bwMode="auto">
          <a:xfrm>
            <a:off x="11042160" y="1741442"/>
            <a:ext cx="994557" cy="37843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fade">
                                      <p:cBhvr>
                                        <p:cTn id="7" dur="10"/>
                                        <p:tgtEl>
                                          <p:spTgt spid="634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7"/>
                                        </p:tgtEl>
                                        <p:attrNameLst>
                                          <p:attrName>style.visibility</p:attrName>
                                        </p:attrNameLst>
                                      </p:cBhvr>
                                      <p:to>
                                        <p:strVal val="visible"/>
                                      </p:to>
                                    </p:set>
                                    <p:animEffect transition="in" filter="fade">
                                      <p:cBhvr>
                                        <p:cTn id="10" dur="10"/>
                                        <p:tgtEl>
                                          <p:spTgt spid="634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63495"/>
                                        </p:tgtEl>
                                      </p:cBhvr>
                                    </p:animEffect>
                                    <p:set>
                                      <p:cBhvr>
                                        <p:cTn id="15" dur="1" fill="hold">
                                          <p:stCondLst>
                                            <p:cond delay="9"/>
                                          </p:stCondLst>
                                        </p:cTn>
                                        <p:tgtEl>
                                          <p:spTgt spid="6349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
                                        <p:tgtEl>
                                          <p:spTgt spid="63497"/>
                                        </p:tgtEl>
                                      </p:cBhvr>
                                    </p:animEffect>
                                    <p:set>
                                      <p:cBhvr>
                                        <p:cTn id="18" dur="1" fill="hold">
                                          <p:stCondLst>
                                            <p:cond delay="9"/>
                                          </p:stCondLst>
                                        </p:cTn>
                                        <p:tgtEl>
                                          <p:spTgt spid="63497"/>
                                        </p:tgtEl>
                                        <p:attrNameLst>
                                          <p:attrName>style.visibility</p:attrName>
                                        </p:attrNameLst>
                                      </p:cBhvr>
                                      <p:to>
                                        <p:strVal val="hidden"/>
                                      </p:to>
                                    </p:set>
                                  </p:childTnLst>
                                </p:cTn>
                              </p:par>
                            </p:childTnLst>
                          </p:cTn>
                        </p:par>
                        <p:par>
                          <p:cTn id="19" fill="hold">
                            <p:stCondLst>
                              <p:cond delay="1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
                                        <p:tgtEl>
                                          <p:spTgt spid="11"/>
                                        </p:tgtEl>
                                      </p:cBhvr>
                                    </p:animEffect>
                                    <p:set>
                                      <p:cBhvr>
                                        <p:cTn id="30" dur="1" fill="hold">
                                          <p:stCondLst>
                                            <p:cond delay="9"/>
                                          </p:stCondLst>
                                        </p:cTn>
                                        <p:tgtEl>
                                          <p:spTgt spid="1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
                                        <p:tgtEl>
                                          <p:spTgt spid="16"/>
                                        </p:tgtEl>
                                      </p:cBhvr>
                                    </p:animEffect>
                                    <p:set>
                                      <p:cBhvr>
                                        <p:cTn id="33" dur="1" fill="hold">
                                          <p:stCondLst>
                                            <p:cond delay="9"/>
                                          </p:stCondLst>
                                        </p:cTn>
                                        <p:tgtEl>
                                          <p:spTgt spid="16"/>
                                        </p:tgtEl>
                                        <p:attrNameLst>
                                          <p:attrName>style.visibility</p:attrName>
                                        </p:attrNameLst>
                                      </p:cBhvr>
                                      <p:to>
                                        <p:strVal val="hidden"/>
                                      </p:to>
                                    </p:set>
                                  </p:childTnLst>
                                </p:cTn>
                              </p:par>
                            </p:childTnLst>
                          </p:cTn>
                        </p:par>
                        <p:par>
                          <p:cTn id="34" fill="hold">
                            <p:stCondLst>
                              <p:cond delay="1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10"/>
                                        <p:tgtEl>
                                          <p:spTgt spid="12"/>
                                        </p:tgtEl>
                                      </p:cBhvr>
                                    </p:animEffect>
                                    <p:set>
                                      <p:cBhvr>
                                        <p:cTn id="45" dur="1" fill="hold">
                                          <p:stCondLst>
                                            <p:cond delay="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10"/>
                                        <p:tgtEl>
                                          <p:spTgt spid="17"/>
                                        </p:tgtEl>
                                      </p:cBhvr>
                                    </p:animEffect>
                                    <p:set>
                                      <p:cBhvr>
                                        <p:cTn id="48" dur="1" fill="hold">
                                          <p:stCondLst>
                                            <p:cond delay="9"/>
                                          </p:stCondLst>
                                        </p:cTn>
                                        <p:tgtEl>
                                          <p:spTgt spid="17"/>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10"/>
                                        <p:tgtEl>
                                          <p:spTgt spid="18"/>
                                        </p:tgtEl>
                                      </p:cBhvr>
                                    </p:animEffect>
                                    <p:set>
                                      <p:cBhvr>
                                        <p:cTn id="59" dur="1" fill="hold">
                                          <p:stCondLst>
                                            <p:cond delay="9"/>
                                          </p:stCondLst>
                                        </p:cTn>
                                        <p:tgtEl>
                                          <p:spTgt spid="1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
                                        <p:tgtEl>
                                          <p:spTgt spid="14"/>
                                        </p:tgtEl>
                                      </p:cBhvr>
                                    </p:animEffect>
                                    <p:set>
                                      <p:cBhvr>
                                        <p:cTn id="62" dur="1" fill="hold">
                                          <p:stCondLst>
                                            <p:cond delay="9"/>
                                          </p:stCondLst>
                                        </p:cTn>
                                        <p:tgtEl>
                                          <p:spTgt spid="14"/>
                                        </p:tgtEl>
                                        <p:attrNameLst>
                                          <p:attrName>style.visibility</p:attrName>
                                        </p:attrNameLst>
                                      </p:cBhvr>
                                      <p:to>
                                        <p:strVal val="hidden"/>
                                      </p:to>
                                    </p:set>
                                  </p:childTnLst>
                                </p:cTn>
                              </p:par>
                            </p:childTnLst>
                          </p:cTn>
                        </p:par>
                        <p:par>
                          <p:cTn id="63" fill="hold">
                            <p:stCondLst>
                              <p:cond delay="1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
                                        <p:tgtEl>
                                          <p:spTgt spid="19"/>
                                        </p:tgtEl>
                                      </p:cBhvr>
                                    </p:animEffect>
                                  </p:childTnLst>
                                </p:cTn>
                              </p:par>
                            </p:childTnLst>
                          </p:cTn>
                        </p:par>
                        <p:par>
                          <p:cTn id="67" fill="hold">
                            <p:stCondLst>
                              <p:cond delay="2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10"/>
                                        <p:tgtEl>
                                          <p:spTgt spid="19"/>
                                        </p:tgtEl>
                                      </p:cBhvr>
                                    </p:animEffect>
                                    <p:set>
                                      <p:cBhvr>
                                        <p:cTn id="75" dur="1" fill="hold">
                                          <p:stCondLst>
                                            <p:cond delay="9"/>
                                          </p:stCondLst>
                                        </p:cTn>
                                        <p:tgtEl>
                                          <p:spTgt spid="1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
                                        <p:tgtEl>
                                          <p:spTgt spid="15"/>
                                        </p:tgtEl>
                                      </p:cBhvr>
                                    </p:animEffect>
                                    <p:set>
                                      <p:cBhvr>
                                        <p:cTn id="78" dur="1" fill="hold">
                                          <p:stCondLst>
                                            <p:cond delay="9"/>
                                          </p:stCondLst>
                                        </p:cTn>
                                        <p:tgtEl>
                                          <p:spTgt spid="15"/>
                                        </p:tgtEl>
                                        <p:attrNameLst>
                                          <p:attrName>style.visibility</p:attrName>
                                        </p:attrNameLst>
                                      </p:cBhvr>
                                      <p:to>
                                        <p:strVal val="hidden"/>
                                      </p:to>
                                    </p:set>
                                  </p:childTnLst>
                                </p:cTn>
                              </p:par>
                            </p:childTnLst>
                          </p:cTn>
                        </p:par>
                        <p:par>
                          <p:cTn id="79" fill="hold">
                            <p:stCondLst>
                              <p:cond delay="1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
                                        <p:tgtEl>
                                          <p:spTgt spid="30"/>
                                        </p:tgtEl>
                                      </p:cBhvr>
                                    </p:animEffect>
                                  </p:childTnLst>
                                </p:cTn>
                              </p:par>
                            </p:childTnLst>
                          </p:cTn>
                        </p:par>
                        <p:par>
                          <p:cTn id="83" fill="hold">
                            <p:stCondLst>
                              <p:cond delay="2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10"/>
                                        <p:tgtEl>
                                          <p:spTgt spid="30"/>
                                        </p:tgtEl>
                                      </p:cBhvr>
                                    </p:animEffect>
                                    <p:set>
                                      <p:cBhvr>
                                        <p:cTn id="91" dur="1" fill="hold">
                                          <p:stCondLst>
                                            <p:cond delay="9"/>
                                          </p:stCondLst>
                                        </p:cTn>
                                        <p:tgtEl>
                                          <p:spTgt spid="30"/>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10"/>
                                        <p:tgtEl>
                                          <p:spTgt spid="29"/>
                                        </p:tgtEl>
                                      </p:cBhvr>
                                    </p:animEffect>
                                    <p:set>
                                      <p:cBhvr>
                                        <p:cTn id="94" dur="1" fill="hold">
                                          <p:stCondLst>
                                            <p:cond delay="9"/>
                                          </p:stCondLst>
                                        </p:cTn>
                                        <p:tgtEl>
                                          <p:spTgt spid="29"/>
                                        </p:tgtEl>
                                        <p:attrNameLst>
                                          <p:attrName>style.visibility</p:attrName>
                                        </p:attrNameLst>
                                      </p:cBhvr>
                                      <p:to>
                                        <p:strVal val="hidden"/>
                                      </p:to>
                                    </p:set>
                                  </p:childTnLst>
                                </p:cTn>
                              </p:par>
                            </p:childTnLst>
                          </p:cTn>
                        </p:par>
                        <p:par>
                          <p:cTn id="95" fill="hold">
                            <p:stCondLst>
                              <p:cond delay="10"/>
                            </p:stCondLst>
                            <p:childTnLst>
                              <p:par>
                                <p:cTn id="96" presetID="10" presetClass="entr" presetSubtype="0"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10"/>
                                        <p:tgtEl>
                                          <p:spTgt spid="31"/>
                                        </p:tgtEl>
                                      </p:cBhvr>
                                    </p:animEffect>
                                  </p:childTnLst>
                                </p:cTn>
                              </p:par>
                            </p:childTnLst>
                          </p:cTn>
                        </p:par>
                        <p:par>
                          <p:cTn id="99" fill="hold">
                            <p:stCondLst>
                              <p:cond delay="20"/>
                            </p:stCondLst>
                            <p:childTnLst>
                              <p:par>
                                <p:cTn id="100" presetID="10" presetClass="entr" presetSubtype="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10"/>
                                        <p:tgtEl>
                                          <p:spTgt spid="31"/>
                                        </p:tgtEl>
                                      </p:cBhvr>
                                    </p:animEffect>
                                    <p:set>
                                      <p:cBhvr>
                                        <p:cTn id="107" dur="1" fill="hold">
                                          <p:stCondLst>
                                            <p:cond delay="9"/>
                                          </p:stCondLst>
                                        </p:cTn>
                                        <p:tgtEl>
                                          <p:spTgt spid="3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10"/>
                                        <p:tgtEl>
                                          <p:spTgt spid="20"/>
                                        </p:tgtEl>
                                      </p:cBhvr>
                                    </p:animEffect>
                                    <p:set>
                                      <p:cBhvr>
                                        <p:cTn id="110" dur="1" fill="hold">
                                          <p:stCondLst>
                                            <p:cond delay="9"/>
                                          </p:stCondLst>
                                        </p:cTn>
                                        <p:tgtEl>
                                          <p:spTgt spid="20"/>
                                        </p:tgtEl>
                                        <p:attrNameLst>
                                          <p:attrName>style.visibility</p:attrName>
                                        </p:attrNameLst>
                                      </p:cBhvr>
                                      <p:to>
                                        <p:strVal val="hidden"/>
                                      </p:to>
                                    </p:set>
                                  </p:childTnLst>
                                </p:cTn>
                              </p:par>
                            </p:childTnLst>
                          </p:cTn>
                        </p:par>
                        <p:par>
                          <p:cTn id="111" fill="hold">
                            <p:stCondLst>
                              <p:cond delay="10"/>
                            </p:stCondLst>
                            <p:childTnLst>
                              <p:par>
                                <p:cTn id="112" presetID="1" presetClass="entr" presetSubtype="0" fill="hold" grpId="0" nodeType="afterEffect">
                                  <p:stCondLst>
                                    <p:cond delay="0"/>
                                  </p:stCondLst>
                                  <p:childTnLst>
                                    <p:set>
                                      <p:cBhvr>
                                        <p:cTn id="113" dur="1" fill="hold">
                                          <p:stCondLst>
                                            <p:cond delay="9"/>
                                          </p:stCondLst>
                                        </p:cTn>
                                        <p:tgtEl>
                                          <p:spTgt spid="21"/>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9"/>
                                          </p:stCondLst>
                                        </p:cTn>
                                        <p:tgtEl>
                                          <p:spTgt spid="25"/>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10"/>
                                        <p:tgtEl>
                                          <p:spTgt spid="21"/>
                                        </p:tgtEl>
                                      </p:cBhvr>
                                    </p:animEffect>
                                    <p:set>
                                      <p:cBhvr>
                                        <p:cTn id="120" dur="1" fill="hold">
                                          <p:stCondLst>
                                            <p:cond delay="9"/>
                                          </p:stCondLst>
                                        </p:cTn>
                                        <p:tgtEl>
                                          <p:spTgt spid="2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10"/>
                                        <p:tgtEl>
                                          <p:spTgt spid="25"/>
                                        </p:tgtEl>
                                      </p:cBhvr>
                                    </p:animEffect>
                                    <p:set>
                                      <p:cBhvr>
                                        <p:cTn id="123" dur="1" fill="hold">
                                          <p:stCondLst>
                                            <p:cond delay="9"/>
                                          </p:stCondLst>
                                        </p:cTn>
                                        <p:tgtEl>
                                          <p:spTgt spid="25"/>
                                        </p:tgtEl>
                                        <p:attrNameLst>
                                          <p:attrName>style.visibility</p:attrName>
                                        </p:attrNameLst>
                                      </p:cBhvr>
                                      <p:to>
                                        <p:strVal val="hidden"/>
                                      </p:to>
                                    </p:set>
                                  </p:childTnLst>
                                </p:cTn>
                              </p:par>
                            </p:childTnLst>
                          </p:cTn>
                        </p:par>
                        <p:par>
                          <p:cTn id="124" fill="hold">
                            <p:stCondLst>
                              <p:cond delay="10"/>
                            </p:stCondLst>
                            <p:childTnLst>
                              <p:par>
                                <p:cTn id="125" presetID="10" presetClass="entr" presetSubtype="0" fill="hold" grpId="0" nodeType="after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10"/>
                                        <p:tgtEl>
                                          <p:spTgt spid="2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10"/>
                                        <p:tgtEl>
                                          <p:spTgt spid="2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10"/>
                                        <p:tgtEl>
                                          <p:spTgt spid="22"/>
                                        </p:tgtEl>
                                      </p:cBhvr>
                                    </p:animEffect>
                                    <p:set>
                                      <p:cBhvr>
                                        <p:cTn id="135" dur="1" fill="hold">
                                          <p:stCondLst>
                                            <p:cond delay="9"/>
                                          </p:stCondLst>
                                        </p:cTn>
                                        <p:tgtEl>
                                          <p:spTgt spid="2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10"/>
                                        <p:tgtEl>
                                          <p:spTgt spid="26"/>
                                        </p:tgtEl>
                                      </p:cBhvr>
                                    </p:animEffect>
                                    <p:set>
                                      <p:cBhvr>
                                        <p:cTn id="138" dur="1" fill="hold">
                                          <p:stCondLst>
                                            <p:cond delay="9"/>
                                          </p:stCondLst>
                                        </p:cTn>
                                        <p:tgtEl>
                                          <p:spTgt spid="26"/>
                                        </p:tgtEl>
                                        <p:attrNameLst>
                                          <p:attrName>style.visibility</p:attrName>
                                        </p:attrNameLst>
                                      </p:cBhvr>
                                      <p:to>
                                        <p:strVal val="hidden"/>
                                      </p:to>
                                    </p:set>
                                  </p:childTnLst>
                                </p:cTn>
                              </p:par>
                            </p:childTnLst>
                          </p:cTn>
                        </p:par>
                        <p:par>
                          <p:cTn id="139" fill="hold">
                            <p:stCondLst>
                              <p:cond delay="10"/>
                            </p:stCondLst>
                            <p:childTnLst>
                              <p:par>
                                <p:cTn id="140" presetID="10" presetClass="entr" presetSubtype="0" fill="hold" grpId="0" nodeType="after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fade">
                                      <p:cBhvr>
                                        <p:cTn id="142" dur="10"/>
                                        <p:tgtEl>
                                          <p:spTgt spid="2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
                                        <p:tgtEl>
                                          <p:spTgt spid="2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10"/>
                                        <p:tgtEl>
                                          <p:spTgt spid="23"/>
                                        </p:tgtEl>
                                      </p:cBhvr>
                                    </p:animEffect>
                                    <p:set>
                                      <p:cBhvr>
                                        <p:cTn id="150" dur="1" fill="hold">
                                          <p:stCondLst>
                                            <p:cond delay="9"/>
                                          </p:stCondLst>
                                        </p:cTn>
                                        <p:tgtEl>
                                          <p:spTgt spid="23"/>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10"/>
                                        <p:tgtEl>
                                          <p:spTgt spid="27"/>
                                        </p:tgtEl>
                                      </p:cBhvr>
                                    </p:animEffect>
                                    <p:set>
                                      <p:cBhvr>
                                        <p:cTn id="153" dur="1" fill="hold">
                                          <p:stCondLst>
                                            <p:cond delay="9"/>
                                          </p:stCondLst>
                                        </p:cTn>
                                        <p:tgtEl>
                                          <p:spTgt spid="27"/>
                                        </p:tgtEl>
                                        <p:attrNameLst>
                                          <p:attrName>style.visibility</p:attrName>
                                        </p:attrNameLst>
                                      </p:cBhvr>
                                      <p:to>
                                        <p:strVal val="hidden"/>
                                      </p:to>
                                    </p:set>
                                  </p:childTnLst>
                                </p:cTn>
                              </p:par>
                            </p:childTnLst>
                          </p:cTn>
                        </p:par>
                        <p:par>
                          <p:cTn id="154" fill="hold">
                            <p:stCondLst>
                              <p:cond delay="10"/>
                            </p:stCondLst>
                            <p:childTnLst>
                              <p:par>
                                <p:cTn id="155" presetID="10" presetClass="entr" presetSubtype="0" fill="hold" grpId="0" nodeType="after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10"/>
                                        <p:tgtEl>
                                          <p:spTgt spid="2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8"/>
                                        </p:tgtEl>
                                        <p:attrNameLst>
                                          <p:attrName>style.visibility</p:attrName>
                                        </p:attrNameLst>
                                      </p:cBhvr>
                                      <p:to>
                                        <p:strVal val="visible"/>
                                      </p:to>
                                    </p:set>
                                    <p:animEffect transition="in" filter="fade">
                                      <p:cBhvr>
                                        <p:cTn id="160" dur="1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p:bldP spid="63495" grpId="1" animBg="1"/>
      <p:bldP spid="63497" grpId="0" animBg="1"/>
      <p:bldP spid="63497"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animBg="1"/>
      <p:bldP spid="25" grpId="1" animBg="1"/>
      <p:bldP spid="26" grpId="0" animBg="1"/>
      <p:bldP spid="26" grpId="1" animBg="1"/>
      <p:bldP spid="27" grpId="0" animBg="1"/>
      <p:bldP spid="27" grpId="1" animBg="1"/>
      <p:bldP spid="28" grpId="0" animBg="1"/>
      <p:bldP spid="29" grpId="0" animBg="1"/>
      <p:bldP spid="29" grpId="1" animBg="1"/>
      <p:bldP spid="30" grpId="0" animBg="1"/>
      <p:bldP spid="30" grpId="1" animBg="1"/>
      <p:bldP spid="31" grpId="0" animBg="1"/>
      <p:bldP spid="3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76802" name="标题 1"/>
          <p:cNvSpPr>
            <a:spLocks noGrp="1" noChangeArrowheads="1"/>
          </p:cNvSpPr>
          <p:nvPr>
            <p:ph type="title" idx="4294967295"/>
          </p:nvPr>
        </p:nvSpPr>
        <p:spPr>
          <a:xfrm>
            <a:off x="779463" y="212725"/>
            <a:ext cx="5694362"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考试管理</a:t>
            </a:r>
          </a:p>
        </p:txBody>
      </p:sp>
      <p:pic>
        <p:nvPicPr>
          <p:cNvPr id="7680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4225"/>
            <a:ext cx="121920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矩形 3"/>
          <p:cNvSpPr>
            <a:spLocks noChangeArrowheads="1"/>
          </p:cNvSpPr>
          <p:nvPr/>
        </p:nvSpPr>
        <p:spPr bwMode="auto">
          <a:xfrm>
            <a:off x="515938" y="4778375"/>
            <a:ext cx="1150937"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4517" name="矩形 4"/>
          <p:cNvSpPr>
            <a:spLocks noChangeArrowheads="1"/>
          </p:cNvSpPr>
          <p:nvPr/>
        </p:nvSpPr>
        <p:spPr bwMode="auto">
          <a:xfrm>
            <a:off x="11237913" y="4248150"/>
            <a:ext cx="635000" cy="309563"/>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4519" name="矩形 6"/>
          <p:cNvSpPr>
            <a:spLocks noChangeArrowheads="1"/>
          </p:cNvSpPr>
          <p:nvPr/>
        </p:nvSpPr>
        <p:spPr bwMode="auto">
          <a:xfrm>
            <a:off x="8442280" y="3809614"/>
            <a:ext cx="2228850" cy="106045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设置考场，选择考场，点击生成考号，考号自动生成</a:t>
            </a:r>
          </a:p>
        </p:txBody>
      </p:sp>
      <p:sp>
        <p:nvSpPr>
          <p:cNvPr id="64520" name="矩形 9"/>
          <p:cNvSpPr>
            <a:spLocks noChangeArrowheads="1"/>
          </p:cNvSpPr>
          <p:nvPr/>
        </p:nvSpPr>
        <p:spPr bwMode="auto">
          <a:xfrm>
            <a:off x="11237913" y="3932238"/>
            <a:ext cx="635000" cy="27146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4522" name="矩形 11"/>
          <p:cNvSpPr>
            <a:spLocks noChangeArrowheads="1"/>
          </p:cNvSpPr>
          <p:nvPr/>
        </p:nvSpPr>
        <p:spPr bwMode="auto">
          <a:xfrm>
            <a:off x="9147813" y="3415529"/>
            <a:ext cx="1614757" cy="788171"/>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查看考号</a:t>
            </a:r>
            <a:r>
              <a:rPr kumimoji="0" lang="zh-CN" altLang="en-US" sz="1800" dirty="0" smtClean="0">
                <a:solidFill>
                  <a:srgbClr val="FFFFFF"/>
                </a:solidFill>
                <a:latin typeface="华文楷体" pitchFamily="2" charset="-122"/>
                <a:sym typeface="华文楷体" pitchFamily="2" charset="-122"/>
              </a:rPr>
              <a:t>，</a:t>
            </a:r>
            <a:endParaRPr kumimoji="0" lang="en-US" altLang="zh-CN" sz="1800" dirty="0" smtClean="0">
              <a:solidFill>
                <a:srgbClr val="FFFFFF"/>
              </a:solidFill>
              <a:latin typeface="华文楷体" pitchFamily="2" charset="-122"/>
              <a:sym typeface="华文楷体" pitchFamily="2" charset="-122"/>
            </a:endParaRPr>
          </a:p>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导出</a:t>
            </a:r>
            <a:r>
              <a:rPr kumimoji="0" lang="zh-CN" altLang="en-US" sz="1800" dirty="0">
                <a:solidFill>
                  <a:srgbClr val="FFFFFF"/>
                </a:solidFill>
                <a:latin typeface="华文楷体" pitchFamily="2" charset="-122"/>
                <a:sym typeface="华文楷体" pitchFamily="2" charset="-122"/>
              </a:rPr>
              <a:t>考号</a:t>
            </a:r>
            <a:r>
              <a:rPr kumimoji="0" lang="zh-CN" altLang="en-US" sz="1800" dirty="0" smtClean="0">
                <a:solidFill>
                  <a:srgbClr val="FFFFFF"/>
                </a:solidFill>
                <a:latin typeface="华文楷体" pitchFamily="2" charset="-122"/>
                <a:sym typeface="华文楷体" pitchFamily="2" charset="-122"/>
              </a:rPr>
              <a:t>表格</a:t>
            </a:r>
            <a:endParaRPr kumimoji="0" lang="zh-CN" altLang="en-US" sz="1800" dirty="0">
              <a:solidFill>
                <a:srgbClr val="FFFFFF"/>
              </a:solidFill>
              <a:latin typeface="华文楷体" pitchFamily="2" charset="-122"/>
              <a:sym typeface="华文楷体" pitchFamily="2" charset="-122"/>
            </a:endParaRPr>
          </a:p>
        </p:txBody>
      </p:sp>
      <p:sp>
        <p:nvSpPr>
          <p:cNvPr id="9" name="矩形 11"/>
          <p:cNvSpPr>
            <a:spLocks noChangeArrowheads="1"/>
          </p:cNvSpPr>
          <p:nvPr/>
        </p:nvSpPr>
        <p:spPr bwMode="auto">
          <a:xfrm>
            <a:off x="2111398" y="4248150"/>
            <a:ext cx="2155462" cy="80130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发布考试信息，安排考场，生成考号</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10"/>
                                        <p:tgtEl>
                                          <p:spTgt spid="645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p:cBhvr>
                                        <p:cTn id="10" dur="1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9"/>
                                        </p:tgtEl>
                                      </p:cBhvr>
                                    </p:animEffect>
                                    <p:set>
                                      <p:cBhvr>
                                        <p:cTn id="15" dur="1" fill="hold">
                                          <p:stCondLst>
                                            <p:cond delay="9"/>
                                          </p:stCondLst>
                                        </p:cTn>
                                        <p:tgtEl>
                                          <p:spTgt spid="9"/>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4517"/>
                                        </p:tgtEl>
                                        <p:attrNameLst>
                                          <p:attrName>style.visibility</p:attrName>
                                        </p:attrNameLst>
                                      </p:cBhvr>
                                      <p:to>
                                        <p:strVal val="visible"/>
                                      </p:to>
                                    </p:set>
                                    <p:animEffect>
                                      <p:cBhvr>
                                        <p:cTn id="19" dur="10"/>
                                        <p:tgtEl>
                                          <p:spTgt spid="6451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4519"/>
                                        </p:tgtEl>
                                        <p:attrNameLst>
                                          <p:attrName>style.visibility</p:attrName>
                                        </p:attrNameLst>
                                      </p:cBhvr>
                                      <p:to>
                                        <p:strVal val="visible"/>
                                      </p:to>
                                    </p:set>
                                    <p:animEffect>
                                      <p:cBhvr>
                                        <p:cTn id="23" dur="10"/>
                                        <p:tgtEl>
                                          <p:spTgt spid="645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
                                        <p:tgtEl>
                                          <p:spTgt spid="64517"/>
                                        </p:tgtEl>
                                      </p:cBhvr>
                                    </p:animEffect>
                                    <p:set>
                                      <p:cBhvr>
                                        <p:cTn id="28" dur="1" fill="hold">
                                          <p:stCondLst>
                                            <p:cond delay="9"/>
                                          </p:stCondLst>
                                        </p:cTn>
                                        <p:tgtEl>
                                          <p:spTgt spid="6451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
                                        <p:tgtEl>
                                          <p:spTgt spid="64519"/>
                                        </p:tgtEl>
                                      </p:cBhvr>
                                    </p:animEffect>
                                    <p:set>
                                      <p:cBhvr>
                                        <p:cTn id="31" dur="1" fill="hold">
                                          <p:stCondLst>
                                            <p:cond delay="9"/>
                                          </p:stCondLst>
                                        </p:cTn>
                                        <p:tgtEl>
                                          <p:spTgt spid="64519"/>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64520"/>
                                        </p:tgtEl>
                                        <p:attrNameLst>
                                          <p:attrName>style.visibility</p:attrName>
                                        </p:attrNameLst>
                                      </p:cBhvr>
                                      <p:to>
                                        <p:strVal val="visible"/>
                                      </p:to>
                                    </p:set>
                                    <p:animEffect>
                                      <p:cBhvr>
                                        <p:cTn id="35" dur="10"/>
                                        <p:tgtEl>
                                          <p:spTgt spid="6452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64522"/>
                                        </p:tgtEl>
                                        <p:attrNameLst>
                                          <p:attrName>style.visibility</p:attrName>
                                        </p:attrNameLst>
                                      </p:cBhvr>
                                      <p:to>
                                        <p:strVal val="visible"/>
                                      </p:to>
                                    </p:set>
                                    <p:animEffect>
                                      <p:cBhvr>
                                        <p:cTn id="39" dur="1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bldLvl="0" animBg="1" autoUpdateAnimBg="0"/>
      <p:bldP spid="64517" grpId="1" animBg="1"/>
      <p:bldP spid="64519" grpId="0" bldLvl="0" animBg="1" autoUpdateAnimBg="0"/>
      <p:bldP spid="64519" grpId="1" animBg="1"/>
      <p:bldP spid="64520" grpId="0" bldLvl="0" animBg="1" autoUpdateAnimBg="0"/>
      <p:bldP spid="64522" grpId="0" bldLvl="0" animBg="1" autoUpdateAnimBg="0"/>
      <p:bldP spid="9" grpId="0" bldLvl="0" animBg="1" autoUpdateAnimBg="0"/>
      <p:bldP spid="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2209771"/>
            <a:ext cx="12192000" cy="3324254"/>
          </a:xfrm>
          <a:prstGeom prst="rect">
            <a:avLst/>
          </a:prstGeom>
        </p:spPr>
      </p:pic>
      <p:sp>
        <p:nvSpPr>
          <p:cNvPr id="77826" name="标题 1"/>
          <p:cNvSpPr>
            <a:spLocks noGrp="1" noChangeArrowheads="1"/>
          </p:cNvSpPr>
          <p:nvPr>
            <p:ph type="title" idx="4294967295"/>
          </p:nvPr>
        </p:nvSpPr>
        <p:spPr>
          <a:xfrm>
            <a:off x="779463" y="212725"/>
            <a:ext cx="5553075" cy="1506538"/>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考务管理</a:t>
            </a:r>
          </a:p>
        </p:txBody>
      </p:sp>
      <p:sp>
        <p:nvSpPr>
          <p:cNvPr id="65540" name="矩形 3"/>
          <p:cNvSpPr>
            <a:spLocks noChangeArrowheads="1"/>
          </p:cNvSpPr>
          <p:nvPr/>
        </p:nvSpPr>
        <p:spPr bwMode="auto">
          <a:xfrm>
            <a:off x="431800" y="4812656"/>
            <a:ext cx="1150938"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 name="矩形 8"/>
          <p:cNvSpPr>
            <a:spLocks noChangeArrowheads="1"/>
          </p:cNvSpPr>
          <p:nvPr/>
        </p:nvSpPr>
        <p:spPr bwMode="auto">
          <a:xfrm>
            <a:off x="2134459" y="2897499"/>
            <a:ext cx="2063476" cy="52251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发布监考安排通知</a:t>
            </a:r>
            <a:endParaRPr kumimoji="0" lang="zh-CN" altLang="en-US" sz="1800" dirty="0">
              <a:solidFill>
                <a:srgbClr val="FFFFFF"/>
              </a:solidFill>
              <a:latin typeface="华文楷体" pitchFamily="2" charset="-122"/>
              <a:sym typeface="华文楷体" pitchFamily="2" charset="-122"/>
            </a:endParaRPr>
          </a:p>
        </p:txBody>
      </p:sp>
      <p:sp>
        <p:nvSpPr>
          <p:cNvPr id="8" name="矩形 3"/>
          <p:cNvSpPr>
            <a:spLocks noChangeArrowheads="1"/>
          </p:cNvSpPr>
          <p:nvPr/>
        </p:nvSpPr>
        <p:spPr bwMode="auto">
          <a:xfrm>
            <a:off x="2470808" y="2323475"/>
            <a:ext cx="557206" cy="344774"/>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p:cBhvr>
                                        <p:cTn id="7" dur="10"/>
                                        <p:tgtEl>
                                          <p:spTgt spid="655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p:cBhvr>
                                        <p:cTn id="11" dur="1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p:cBhvr>
                                        <p:cTn id="16"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ldLvl="0" animBg="1" autoUpdateAnimBg="0"/>
      <p:bldP spid="7" grpId="0" bldLvl="0" animBg="1" autoUpdateAnimBg="0"/>
      <p:bldP spid="8" grpId="0" bldLvl="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78850" name="标题 1"/>
          <p:cNvSpPr>
            <a:spLocks noGrp="1" noChangeArrowheads="1"/>
          </p:cNvSpPr>
          <p:nvPr>
            <p:ph type="title" idx="4294967295"/>
          </p:nvPr>
        </p:nvSpPr>
        <p:spPr>
          <a:xfrm>
            <a:off x="779463" y="212725"/>
            <a:ext cx="5680075" cy="1454150"/>
          </a:xfrm>
        </p:spPr>
        <p:txBody>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教研组管理</a:t>
            </a:r>
          </a:p>
        </p:txBody>
      </p:sp>
      <p:pic>
        <p:nvPicPr>
          <p:cNvPr id="7885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020888"/>
            <a:ext cx="12163425"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矩形 3"/>
          <p:cNvSpPr>
            <a:spLocks noChangeArrowheads="1"/>
          </p:cNvSpPr>
          <p:nvPr/>
        </p:nvSpPr>
        <p:spPr bwMode="auto">
          <a:xfrm>
            <a:off x="534988" y="5503863"/>
            <a:ext cx="1150937"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6568" name="矩形 10"/>
          <p:cNvSpPr>
            <a:spLocks noChangeArrowheads="1"/>
          </p:cNvSpPr>
          <p:nvPr/>
        </p:nvSpPr>
        <p:spPr bwMode="auto">
          <a:xfrm>
            <a:off x="3105150" y="2073275"/>
            <a:ext cx="892084"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6570" name="矩形 12"/>
          <p:cNvSpPr>
            <a:spLocks noChangeArrowheads="1"/>
          </p:cNvSpPr>
          <p:nvPr/>
        </p:nvSpPr>
        <p:spPr bwMode="auto">
          <a:xfrm>
            <a:off x="4582342" y="1772693"/>
            <a:ext cx="3754392" cy="163671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查看所有教研活动，设置教研活动的公开状态，公开</a:t>
            </a:r>
            <a:r>
              <a:rPr kumimoji="0" lang="zh-CN" altLang="en-US" sz="1800" dirty="0">
                <a:solidFill>
                  <a:srgbClr val="FFFFFF"/>
                </a:solidFill>
                <a:latin typeface="华文楷体" pitchFamily="2" charset="-122"/>
                <a:sym typeface="华文楷体" pitchFamily="2" charset="-122"/>
              </a:rPr>
              <a:t>，则所有教研组成员</a:t>
            </a:r>
            <a:r>
              <a:rPr kumimoji="0" lang="zh-CN" altLang="en-US" sz="1800" dirty="0" smtClean="0">
                <a:solidFill>
                  <a:srgbClr val="FFFFFF"/>
                </a:solidFill>
                <a:latin typeface="华文楷体" pitchFamily="2" charset="-122"/>
                <a:sym typeface="华文楷体" pitchFamily="2" charset="-122"/>
              </a:rPr>
              <a:t>可查看此次</a:t>
            </a:r>
            <a:r>
              <a:rPr kumimoji="0" lang="zh-CN" altLang="en-US" sz="1800" dirty="0">
                <a:solidFill>
                  <a:srgbClr val="FFFFFF"/>
                </a:solidFill>
                <a:latin typeface="华文楷体" pitchFamily="2" charset="-122"/>
                <a:sym typeface="华文楷体" pitchFamily="2" charset="-122"/>
              </a:rPr>
              <a:t>教研活动，同时该教研组所有参与活动的</a:t>
            </a:r>
            <a:r>
              <a:rPr kumimoji="0" lang="zh-CN" altLang="en-US" sz="1800" dirty="0" smtClean="0">
                <a:solidFill>
                  <a:srgbClr val="FFFFFF"/>
                </a:solidFill>
                <a:latin typeface="华文楷体" pitchFamily="2" charset="-122"/>
                <a:sym typeface="华文楷体" pitchFamily="2" charset="-122"/>
              </a:rPr>
              <a:t>教师，在</a:t>
            </a:r>
            <a:r>
              <a:rPr kumimoji="0" lang="zh-CN" altLang="en-US" sz="1800" dirty="0">
                <a:solidFill>
                  <a:srgbClr val="FFFFFF"/>
                </a:solidFill>
                <a:latin typeface="华文楷体" pitchFamily="2" charset="-122"/>
                <a:sym typeface="华文楷体" pitchFamily="2" charset="-122"/>
              </a:rPr>
              <a:t>教师考核的教研</a:t>
            </a:r>
            <a:r>
              <a:rPr kumimoji="0" lang="zh-CN" altLang="en-US" sz="1800" dirty="0" smtClean="0">
                <a:solidFill>
                  <a:srgbClr val="FFFFFF"/>
                </a:solidFill>
                <a:latin typeface="华文楷体" pitchFamily="2" charset="-122"/>
                <a:sym typeface="华文楷体" pitchFamily="2" charset="-122"/>
              </a:rPr>
              <a:t>活动项加</a:t>
            </a:r>
            <a:r>
              <a:rPr kumimoji="0" lang="en-US" altLang="zh-CN" sz="1800" dirty="0" smtClean="0">
                <a:solidFill>
                  <a:srgbClr val="FFFFFF"/>
                </a:solidFill>
                <a:ea typeface="宋体" pitchFamily="2" charset="-122"/>
              </a:rPr>
              <a:t>1</a:t>
            </a:r>
            <a:r>
              <a:rPr kumimoji="0" lang="zh-CN" altLang="en-US" sz="1800" dirty="0">
                <a:solidFill>
                  <a:srgbClr val="FFFFFF"/>
                </a:solidFill>
                <a:latin typeface="华文楷体" pitchFamily="2" charset="-122"/>
                <a:ea typeface="宋体" pitchFamily="2" charset="-122"/>
                <a:sym typeface="华文楷体" pitchFamily="2" charset="-122"/>
              </a:rPr>
              <a:t>分</a:t>
            </a:r>
          </a:p>
        </p:txBody>
      </p:sp>
      <p:sp>
        <p:nvSpPr>
          <p:cNvPr id="9" name="矩形 12"/>
          <p:cNvSpPr>
            <a:spLocks noChangeArrowheads="1"/>
          </p:cNvSpPr>
          <p:nvPr/>
        </p:nvSpPr>
        <p:spPr bwMode="auto">
          <a:xfrm>
            <a:off x="2064521" y="5326054"/>
            <a:ext cx="3109958" cy="61588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新建教研组，管理教研活动</a:t>
            </a:r>
            <a:endParaRPr kumimoji="0" lang="zh-CN" altLang="en-US" sz="1800" dirty="0">
              <a:solidFill>
                <a:srgbClr val="FFFFFF"/>
              </a:solidFill>
              <a:latin typeface="华文楷体" pitchFamily="2" charset="-122"/>
              <a:ea typeface="宋体" pitchFamily="2" charset="-122"/>
              <a:sym typeface="华文楷体" pitchFamily="2" charset="-122"/>
            </a:endParaRPr>
          </a:p>
        </p:txBody>
      </p:sp>
      <p:sp>
        <p:nvSpPr>
          <p:cNvPr id="8" name="矩形 10"/>
          <p:cNvSpPr>
            <a:spLocks noChangeArrowheads="1"/>
          </p:cNvSpPr>
          <p:nvPr/>
        </p:nvSpPr>
        <p:spPr bwMode="auto">
          <a:xfrm>
            <a:off x="2409848" y="2073275"/>
            <a:ext cx="558204"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0" name="矩形 12"/>
          <p:cNvSpPr>
            <a:spLocks noChangeArrowheads="1"/>
          </p:cNvSpPr>
          <p:nvPr/>
        </p:nvSpPr>
        <p:spPr bwMode="auto">
          <a:xfrm>
            <a:off x="1557871" y="2819765"/>
            <a:ext cx="3616608" cy="45013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新建教研组，录入教研组长及成员</a:t>
            </a:r>
            <a:endParaRPr kumimoji="0" lang="zh-CN" altLang="en-US" sz="1800" dirty="0">
              <a:solidFill>
                <a:srgbClr val="FFFFFF"/>
              </a:solidFill>
              <a:latin typeface="华文楷体" pitchFamily="2" charset="-122"/>
              <a:ea typeface="宋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p:cBhvr>
                                        <p:cTn id="7" dur="10"/>
                                        <p:tgtEl>
                                          <p:spTgt spid="66564"/>
                                        </p:tgtEl>
                                      </p:cBhvr>
                                    </p:animEffec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p:cBhvr>
                                        <p:cTn id="11" dur="1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
                                        <p:tgtEl>
                                          <p:spTgt spid="9"/>
                                        </p:tgtEl>
                                      </p:cBhvr>
                                    </p:animEffect>
                                    <p:set>
                                      <p:cBhvr>
                                        <p:cTn id="16" dur="1" fill="hold">
                                          <p:stCondLst>
                                            <p:cond delay="9"/>
                                          </p:stCondLst>
                                        </p:cTn>
                                        <p:tgtEl>
                                          <p:spTgt spid="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p:cBhvr>
                                        <p:cTn id="19" dur="10"/>
                                        <p:tgtEl>
                                          <p:spTgt spid="8"/>
                                        </p:tgtEl>
                                      </p:cBhvr>
                                    </p:animEffect>
                                  </p:childTnLst>
                                </p:cTn>
                              </p:par>
                            </p:childTnLst>
                          </p:cTn>
                        </p:par>
                        <p:par>
                          <p:cTn id="20" fill="hold">
                            <p:stCondLst>
                              <p:cond delay="1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p:cBhvr>
                                        <p:cTn id="23" dur="1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
                                        <p:tgtEl>
                                          <p:spTgt spid="8"/>
                                        </p:tgtEl>
                                      </p:cBhvr>
                                    </p:animEffect>
                                    <p:set>
                                      <p:cBhvr>
                                        <p:cTn id="28" dur="1" fill="hold">
                                          <p:stCondLst>
                                            <p:cond delay="9"/>
                                          </p:stCondLst>
                                        </p:cTn>
                                        <p:tgtEl>
                                          <p:spTgt spid="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
                                        <p:tgtEl>
                                          <p:spTgt spid="10"/>
                                        </p:tgtEl>
                                      </p:cBhvr>
                                    </p:animEffect>
                                    <p:set>
                                      <p:cBhvr>
                                        <p:cTn id="31" dur="1" fill="hold">
                                          <p:stCondLst>
                                            <p:cond delay="9"/>
                                          </p:stCondLst>
                                        </p:cTn>
                                        <p:tgtEl>
                                          <p:spTgt spid="1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66568"/>
                                        </p:tgtEl>
                                        <p:attrNameLst>
                                          <p:attrName>style.visibility</p:attrName>
                                        </p:attrNameLst>
                                      </p:cBhvr>
                                      <p:to>
                                        <p:strVal val="visible"/>
                                      </p:to>
                                    </p:set>
                                    <p:animEffect>
                                      <p:cBhvr>
                                        <p:cTn id="34" dur="10"/>
                                        <p:tgtEl>
                                          <p:spTgt spid="66568"/>
                                        </p:tgtEl>
                                      </p:cBhvr>
                                    </p:animEffect>
                                  </p:childTnLst>
                                </p:cTn>
                              </p:par>
                            </p:childTnLst>
                          </p:cTn>
                        </p:par>
                        <p:par>
                          <p:cTn id="35" fill="hold">
                            <p:stCondLst>
                              <p:cond delay="10"/>
                            </p:stCondLst>
                            <p:childTnLst>
                              <p:par>
                                <p:cTn id="36" presetID="10" presetClass="entr" presetSubtype="0" fill="hold" grpId="0" nodeType="afterEffect">
                                  <p:stCondLst>
                                    <p:cond delay="0"/>
                                  </p:stCondLst>
                                  <p:childTnLst>
                                    <p:set>
                                      <p:cBhvr>
                                        <p:cTn id="37" dur="1" fill="hold">
                                          <p:stCondLst>
                                            <p:cond delay="0"/>
                                          </p:stCondLst>
                                        </p:cTn>
                                        <p:tgtEl>
                                          <p:spTgt spid="66570"/>
                                        </p:tgtEl>
                                        <p:attrNameLst>
                                          <p:attrName>style.visibility</p:attrName>
                                        </p:attrNameLst>
                                      </p:cBhvr>
                                      <p:to>
                                        <p:strVal val="visible"/>
                                      </p:to>
                                    </p:set>
                                    <p:animEffect>
                                      <p:cBhvr>
                                        <p:cTn id="38" dur="1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ldLvl="0" animBg="1" autoUpdateAnimBg="0"/>
      <p:bldP spid="66568" grpId="0" bldLvl="0" animBg="1" autoUpdateAnimBg="0"/>
      <p:bldP spid="66570" grpId="0" bldLvl="0" animBg="1" autoUpdateAnimBg="0"/>
      <p:bldP spid="9" grpId="0" bldLvl="0" animBg="1" autoUpdateAnimBg="0"/>
      <p:bldP spid="9" grpId="1" animBg="1"/>
      <p:bldP spid="8" grpId="0" bldLvl="0" animBg="1" autoUpdateAnimBg="0"/>
      <p:bldP spid="8" grpId="1" animBg="1"/>
      <p:bldP spid="10" grpId="0" bldLvl="0" animBg="1" autoUpdateAnimBg="0"/>
      <p:bldP spid="1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79874"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调课</a:t>
            </a:r>
            <a:endParaRPr kumimoji="0" lang="zh-CN" altLang="en-US" sz="4400" dirty="0" smtClean="0">
              <a:solidFill>
                <a:schemeClr val="accent1">
                  <a:lumMod val="20000"/>
                  <a:lumOff val="80000"/>
                </a:schemeClr>
              </a:solidFill>
              <a:latin typeface="华文楷体" pitchFamily="2" charset="-122"/>
              <a:ea typeface="华文楷体" pitchFamily="2" charset="-122"/>
            </a:endParaRPr>
          </a:p>
        </p:txBody>
      </p:sp>
      <p:pic>
        <p:nvPicPr>
          <p:cNvPr id="7987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3250"/>
            <a:ext cx="121920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矩形 4"/>
          <p:cNvSpPr>
            <a:spLocks noChangeArrowheads="1"/>
          </p:cNvSpPr>
          <p:nvPr/>
        </p:nvSpPr>
        <p:spPr bwMode="auto">
          <a:xfrm>
            <a:off x="495300" y="5686425"/>
            <a:ext cx="855828" cy="40047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 name="矩形 7"/>
          <p:cNvSpPr>
            <a:spLocks noChangeArrowheads="1"/>
          </p:cNvSpPr>
          <p:nvPr/>
        </p:nvSpPr>
        <p:spPr bwMode="auto">
          <a:xfrm>
            <a:off x="5179451" y="1581150"/>
            <a:ext cx="3446389" cy="108221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选定班级</a:t>
            </a:r>
            <a:r>
              <a:rPr kumimoji="0" lang="zh-CN" altLang="en-US" sz="1800" dirty="0">
                <a:solidFill>
                  <a:srgbClr val="FFFFFF"/>
                </a:solidFill>
                <a:latin typeface="华文楷体" pitchFamily="2" charset="-122"/>
                <a:sym typeface="华文楷体" pitchFamily="2" charset="-122"/>
              </a:rPr>
              <a:t>，点击</a:t>
            </a:r>
            <a:r>
              <a:rPr kumimoji="0" lang="zh-CN" altLang="en-US" sz="1800" dirty="0" smtClean="0">
                <a:solidFill>
                  <a:srgbClr val="FFFFFF"/>
                </a:solidFill>
                <a:latin typeface="华文楷体" pitchFamily="2" charset="-122"/>
                <a:sym typeface="华文楷体" pitchFamily="2" charset="-122"/>
              </a:rPr>
              <a:t>搜索，</a:t>
            </a:r>
            <a:r>
              <a:rPr kumimoji="0" lang="zh-CN" altLang="en-US" sz="1800" dirty="0">
                <a:solidFill>
                  <a:srgbClr val="FFFFFF"/>
                </a:solidFill>
                <a:latin typeface="华文楷体" pitchFamily="2" charset="-122"/>
                <a:sym typeface="华文楷体" pitchFamily="2" charset="-122"/>
              </a:rPr>
              <a:t>开始调课</a:t>
            </a:r>
            <a:r>
              <a:rPr kumimoji="0" lang="zh-CN" altLang="en-US" sz="1800" dirty="0" smtClean="0">
                <a:solidFill>
                  <a:srgbClr val="FFFFFF"/>
                </a:solidFill>
                <a:latin typeface="华文楷体" pitchFamily="2" charset="-122"/>
                <a:sym typeface="华文楷体" pitchFamily="2" charset="-122"/>
              </a:rPr>
              <a:t>。依次单击需要对调的两门课程，点击</a:t>
            </a:r>
            <a:r>
              <a:rPr kumimoji="0" lang="en-US" altLang="zh-CN" sz="1800" dirty="0">
                <a:solidFill>
                  <a:srgbClr val="FFFFFF"/>
                </a:solidFill>
                <a:latin typeface="华文楷体" pitchFamily="2" charset="-122"/>
              </a:rPr>
              <a:t>【</a:t>
            </a:r>
            <a:r>
              <a:rPr kumimoji="0" lang="zh-CN" altLang="en-US" sz="1800" dirty="0">
                <a:solidFill>
                  <a:srgbClr val="FFFFFF"/>
                </a:solidFill>
                <a:latin typeface="华文楷体" pitchFamily="2" charset="-122"/>
                <a:sym typeface="华文楷体" pitchFamily="2" charset="-122"/>
              </a:rPr>
              <a:t>确定</a:t>
            </a:r>
            <a:r>
              <a:rPr kumimoji="0" lang="en-US" altLang="zh-CN" sz="1800" dirty="0" smtClean="0">
                <a:solidFill>
                  <a:srgbClr val="FFFFFF"/>
                </a:solidFill>
                <a:latin typeface="华文楷体" pitchFamily="2" charset="-122"/>
              </a:rPr>
              <a:t>】</a:t>
            </a:r>
            <a:r>
              <a:rPr kumimoji="0" lang="zh-CN" altLang="en-US" sz="1800" dirty="0" smtClean="0">
                <a:solidFill>
                  <a:srgbClr val="FFFFFF"/>
                </a:solidFill>
                <a:latin typeface="华文楷体" pitchFamily="2" charset="-122"/>
                <a:sym typeface="华文楷体" pitchFamily="2" charset="-122"/>
              </a:rPr>
              <a:t>，调课完成。</a:t>
            </a:r>
            <a:endParaRPr kumimoji="0" lang="zh-CN" altLang="en-US" sz="1800" dirty="0">
              <a:solidFill>
                <a:srgbClr val="FFFFFF"/>
              </a:solidFill>
              <a:latin typeface="华文楷体" pitchFamily="2" charset="-122"/>
              <a:sym typeface="华文楷体" pitchFamily="2" charset="-122"/>
            </a:endParaRPr>
          </a:p>
        </p:txBody>
      </p:sp>
      <p:sp>
        <p:nvSpPr>
          <p:cNvPr id="7" name="矩形 6"/>
          <p:cNvSpPr>
            <a:spLocks noChangeArrowheads="1"/>
          </p:cNvSpPr>
          <p:nvPr/>
        </p:nvSpPr>
        <p:spPr bwMode="auto">
          <a:xfrm>
            <a:off x="2141538" y="5150462"/>
            <a:ext cx="2467065" cy="107192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发布临时调课通知，系统即时发送短信至教师手机提醒教师</a:t>
            </a:r>
            <a:endParaRPr kumimoji="0" lang="zh-CN" altLang="en-US" sz="1800" dirty="0">
              <a:solidFill>
                <a:srgbClr val="FFFFFF"/>
              </a:solidFill>
              <a:latin typeface="华文楷体" pitchFamily="2" charset="-122"/>
              <a:sym typeface="华文楷体" pitchFamily="2" charset="-122"/>
            </a:endParaRPr>
          </a:p>
        </p:txBody>
      </p:sp>
      <p:sp>
        <p:nvSpPr>
          <p:cNvPr id="8" name="矩形 4"/>
          <p:cNvSpPr>
            <a:spLocks noChangeArrowheads="1"/>
          </p:cNvSpPr>
          <p:nvPr/>
        </p:nvSpPr>
        <p:spPr bwMode="auto">
          <a:xfrm>
            <a:off x="9354342" y="1917632"/>
            <a:ext cx="2837657" cy="439202"/>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1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588"/>
                                        </p:tgtEl>
                                        <p:attrNameLst>
                                          <p:attrName>style.visibility</p:attrName>
                                        </p:attrNameLst>
                                      </p:cBhvr>
                                      <p:to>
                                        <p:strVal val="visible"/>
                                      </p:to>
                                    </p:set>
                                    <p:animEffect transition="in" filter="fade">
                                      <p:cBhvr>
                                        <p:cTn id="10" dur="10"/>
                                        <p:tgtEl>
                                          <p:spTgt spid="675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7"/>
                                        </p:tgtEl>
                                      </p:cBhvr>
                                    </p:animEffect>
                                    <p:set>
                                      <p:cBhvr>
                                        <p:cTn id="15" dur="1" fill="hold">
                                          <p:stCondLst>
                                            <p:cond delay="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p:cBhvr>
                                        <p:cTn id="18" dur="1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p:cBhvr>
                                        <p:cTn id="21"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p:bldP spid="6" grpId="0" bldLvl="0" animBg="1" autoUpdateAnimBg="0"/>
      <p:bldP spid="7" grpId="0" bldLvl="0" animBg="1" autoUpdateAnimBg="0"/>
      <p:bldP spid="7" grpId="1" animBg="1"/>
      <p:bldP spid="8" grpId="0" bldLvl="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80898"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听课管理</a:t>
            </a:r>
          </a:p>
        </p:txBody>
      </p:sp>
      <p:pic>
        <p:nvPicPr>
          <p:cNvPr id="8089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1825"/>
            <a:ext cx="12180887"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矩形 3"/>
          <p:cNvSpPr>
            <a:spLocks noChangeArrowheads="1"/>
          </p:cNvSpPr>
          <p:nvPr/>
        </p:nvSpPr>
        <p:spPr bwMode="auto">
          <a:xfrm>
            <a:off x="511175" y="5981700"/>
            <a:ext cx="1149350"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8615" name="矩形 8"/>
          <p:cNvSpPr>
            <a:spLocks noChangeArrowheads="1"/>
          </p:cNvSpPr>
          <p:nvPr/>
        </p:nvSpPr>
        <p:spPr bwMode="auto">
          <a:xfrm>
            <a:off x="2160587" y="5214937"/>
            <a:ext cx="2374900" cy="95885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None/>
            </a:pPr>
            <a:r>
              <a:rPr kumimoji="0" lang="zh-CN" altLang="en-US" sz="1800" dirty="0">
                <a:solidFill>
                  <a:srgbClr val="FFFFFF"/>
                </a:solidFill>
                <a:latin typeface="华文楷体" pitchFamily="2" charset="-122"/>
                <a:sym typeface="华文楷体" pitchFamily="2" charset="-122"/>
              </a:rPr>
              <a:t>发布听课通知后，</a:t>
            </a:r>
            <a:r>
              <a:rPr kumimoji="0" lang="zh-CN" altLang="en-US" sz="1800" dirty="0" smtClean="0">
                <a:solidFill>
                  <a:srgbClr val="FFFFFF"/>
                </a:solidFill>
                <a:latin typeface="华文楷体" pitchFamily="2" charset="-122"/>
                <a:sym typeface="华文楷体" pitchFamily="2" charset="-122"/>
              </a:rPr>
              <a:t>系统发送</a:t>
            </a:r>
            <a:r>
              <a:rPr kumimoji="0" lang="zh-CN" altLang="en-US" sz="1800" dirty="0">
                <a:solidFill>
                  <a:srgbClr val="FFFFFF"/>
                </a:solidFill>
                <a:latin typeface="华文楷体" pitchFamily="2" charset="-122"/>
                <a:sym typeface="华文楷体" pitchFamily="2" charset="-122"/>
              </a:rPr>
              <a:t>短信至讲课老师和听课老师手机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p:cBhvr>
                                        <p:cTn id="7" dur="10"/>
                                        <p:tgtEl>
                                          <p:spTgt spid="686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615"/>
                                        </p:tgtEl>
                                        <p:attrNameLst>
                                          <p:attrName>style.visibility</p:attrName>
                                        </p:attrNameLst>
                                      </p:cBhvr>
                                      <p:to>
                                        <p:strVal val="visible"/>
                                      </p:to>
                                    </p:set>
                                    <p:animEffect>
                                      <p:cBhvr>
                                        <p:cTn id="11" dur="1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ldLvl="0" animBg="1" autoUpdateAnimBg="0"/>
      <p:bldP spid="68615" grpId="0" bldLvl="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81922" name="标题 1"/>
          <p:cNvSpPr>
            <a:spLocks noGrp="1" noChangeArrowheads="1"/>
          </p:cNvSpPr>
          <p:nvPr>
            <p:ph type="title" idx="4294967295"/>
          </p:nvPr>
        </p:nvSpPr>
        <p:spPr>
          <a:xfrm>
            <a:off x="779463" y="0"/>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任务管理</a:t>
            </a:r>
          </a:p>
        </p:txBody>
      </p:sp>
      <p:pic>
        <p:nvPicPr>
          <p:cNvPr id="8192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4138"/>
            <a:ext cx="121920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矩形 3"/>
          <p:cNvSpPr>
            <a:spLocks noChangeArrowheads="1"/>
          </p:cNvSpPr>
          <p:nvPr/>
        </p:nvSpPr>
        <p:spPr bwMode="auto">
          <a:xfrm>
            <a:off x="525463" y="5834063"/>
            <a:ext cx="1150937"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9637" name="矩形 6"/>
          <p:cNvSpPr>
            <a:spLocks noChangeArrowheads="1"/>
          </p:cNvSpPr>
          <p:nvPr/>
        </p:nvSpPr>
        <p:spPr bwMode="auto">
          <a:xfrm>
            <a:off x="2377440" y="1382712"/>
            <a:ext cx="580073" cy="4079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9639" name="矩形 8"/>
          <p:cNvSpPr>
            <a:spLocks noChangeArrowheads="1"/>
          </p:cNvSpPr>
          <p:nvPr/>
        </p:nvSpPr>
        <p:spPr bwMode="auto">
          <a:xfrm>
            <a:off x="1360760" y="2374107"/>
            <a:ext cx="3470275" cy="154146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选择转发，则接受任务的教师可以将该任务转发给其他老师；选择纳入考核，教师考核则会根据教师任务完成情况评分</a:t>
            </a:r>
            <a:endParaRPr kumimoji="0" lang="zh-CN" altLang="en-US" sz="1800" dirty="0">
              <a:solidFill>
                <a:srgbClr val="FFFFFF"/>
              </a:solidFill>
              <a:latin typeface="华文楷体" pitchFamily="2" charset="-122"/>
              <a:sym typeface="华文楷体" pitchFamily="2" charset="-122"/>
            </a:endParaRPr>
          </a:p>
        </p:txBody>
      </p:sp>
      <p:sp>
        <p:nvSpPr>
          <p:cNvPr id="69640" name="矩形 12"/>
          <p:cNvSpPr>
            <a:spLocks noChangeArrowheads="1"/>
          </p:cNvSpPr>
          <p:nvPr/>
        </p:nvSpPr>
        <p:spPr bwMode="auto">
          <a:xfrm>
            <a:off x="3095898" y="1382712"/>
            <a:ext cx="600891" cy="40798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69642" name="矩形 14"/>
          <p:cNvSpPr>
            <a:spLocks noChangeArrowheads="1"/>
          </p:cNvSpPr>
          <p:nvPr/>
        </p:nvSpPr>
        <p:spPr bwMode="auto">
          <a:xfrm>
            <a:off x="4249103" y="1382712"/>
            <a:ext cx="2171700" cy="85883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查看教师所有任务完成情况</a:t>
            </a:r>
          </a:p>
        </p:txBody>
      </p:sp>
      <p:sp>
        <p:nvSpPr>
          <p:cNvPr id="9" name="矩形 8"/>
          <p:cNvSpPr>
            <a:spLocks noChangeArrowheads="1"/>
          </p:cNvSpPr>
          <p:nvPr/>
        </p:nvSpPr>
        <p:spPr bwMode="auto">
          <a:xfrm>
            <a:off x="2049462" y="5513208"/>
            <a:ext cx="2557463" cy="70503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发布任务通知，系统即时发送短信至教师手机</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p:cBhvr>
                                        <p:cTn id="7" dur="10"/>
                                        <p:tgtEl>
                                          <p:spTgt spid="696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p:cBhvr>
                                        <p:cTn id="11" dur="1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
                                        <p:tgtEl>
                                          <p:spTgt spid="9"/>
                                        </p:tgtEl>
                                      </p:cBhvr>
                                    </p:animEffect>
                                    <p:set>
                                      <p:cBhvr>
                                        <p:cTn id="16" dur="1" fill="hold">
                                          <p:stCondLst>
                                            <p:cond delay="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9637"/>
                                        </p:tgtEl>
                                        <p:attrNameLst>
                                          <p:attrName>style.visibility</p:attrName>
                                        </p:attrNameLst>
                                      </p:cBhvr>
                                      <p:to>
                                        <p:strVal val="visible"/>
                                      </p:to>
                                    </p:set>
                                    <p:animEffect>
                                      <p:cBhvr>
                                        <p:cTn id="20" dur="10"/>
                                        <p:tgtEl>
                                          <p:spTgt spid="6963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9639"/>
                                        </p:tgtEl>
                                        <p:attrNameLst>
                                          <p:attrName>style.visibility</p:attrName>
                                        </p:attrNameLst>
                                      </p:cBhvr>
                                      <p:to>
                                        <p:strVal val="visible"/>
                                      </p:to>
                                    </p:set>
                                    <p:animEffect>
                                      <p:cBhvr>
                                        <p:cTn id="24" dur="10"/>
                                        <p:tgtEl>
                                          <p:spTgt spid="696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10"/>
                                        <p:tgtEl>
                                          <p:spTgt spid="69637"/>
                                        </p:tgtEl>
                                      </p:cBhvr>
                                    </p:animEffect>
                                    <p:set>
                                      <p:cBhvr>
                                        <p:cTn id="29" dur="1" fill="hold">
                                          <p:stCondLst>
                                            <p:cond delay="9"/>
                                          </p:stCondLst>
                                        </p:cTn>
                                        <p:tgtEl>
                                          <p:spTgt spid="6963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
                                        <p:tgtEl>
                                          <p:spTgt spid="69639"/>
                                        </p:tgtEl>
                                      </p:cBhvr>
                                    </p:animEffect>
                                    <p:set>
                                      <p:cBhvr>
                                        <p:cTn id="32" dur="1" fill="hold">
                                          <p:stCondLst>
                                            <p:cond delay="9"/>
                                          </p:stCondLst>
                                        </p:cTn>
                                        <p:tgtEl>
                                          <p:spTgt spid="69639"/>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9640"/>
                                        </p:tgtEl>
                                        <p:attrNameLst>
                                          <p:attrName>style.visibility</p:attrName>
                                        </p:attrNameLst>
                                      </p:cBhvr>
                                      <p:to>
                                        <p:strVal val="visible"/>
                                      </p:to>
                                    </p:set>
                                    <p:animEffect>
                                      <p:cBhvr>
                                        <p:cTn id="36" dur="10"/>
                                        <p:tgtEl>
                                          <p:spTgt spid="6964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69642"/>
                                        </p:tgtEl>
                                        <p:attrNameLst>
                                          <p:attrName>style.visibility</p:attrName>
                                        </p:attrNameLst>
                                      </p:cBhvr>
                                      <p:to>
                                        <p:strVal val="visible"/>
                                      </p:to>
                                    </p:set>
                                    <p:animEffect>
                                      <p:cBhvr>
                                        <p:cTn id="40" dur="10"/>
                                        <p:tgtEl>
                                          <p:spTgt spid="6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ldLvl="0" animBg="1" autoUpdateAnimBg="0"/>
      <p:bldP spid="69637" grpId="0" bldLvl="0" animBg="1" autoUpdateAnimBg="0"/>
      <p:bldP spid="69637" grpId="1" animBg="1"/>
      <p:bldP spid="69639" grpId="0" bldLvl="0" animBg="1" autoUpdateAnimBg="0"/>
      <p:bldP spid="69639" grpId="1" animBg="1"/>
      <p:bldP spid="69640" grpId="0" bldLvl="0" animBg="1" autoUpdateAnimBg="0"/>
      <p:bldP spid="69642" grpId="0" bldLvl="0" animBg="1" autoUpdateAnimBg="0"/>
      <p:bldP spid="9" grpId="0" bldLvl="0" animBg="1" autoUpdateAnimBg="0"/>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82946"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资产管理</a:t>
            </a:r>
          </a:p>
        </p:txBody>
      </p:sp>
      <p:pic>
        <p:nvPicPr>
          <p:cNvPr id="8294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215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矩形 3"/>
          <p:cNvSpPr>
            <a:spLocks noChangeArrowheads="1"/>
          </p:cNvSpPr>
          <p:nvPr/>
        </p:nvSpPr>
        <p:spPr bwMode="auto">
          <a:xfrm>
            <a:off x="406400" y="5716588"/>
            <a:ext cx="1150938"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0664" name="矩形 10"/>
          <p:cNvSpPr>
            <a:spLocks noChangeArrowheads="1"/>
          </p:cNvSpPr>
          <p:nvPr/>
        </p:nvSpPr>
        <p:spPr bwMode="auto">
          <a:xfrm>
            <a:off x="3304903" y="1984375"/>
            <a:ext cx="914400" cy="39306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0666" name="矩形 12"/>
          <p:cNvSpPr>
            <a:spLocks noChangeArrowheads="1"/>
          </p:cNvSpPr>
          <p:nvPr/>
        </p:nvSpPr>
        <p:spPr bwMode="auto">
          <a:xfrm>
            <a:off x="4771618" y="1696992"/>
            <a:ext cx="3025775" cy="163830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新增资产时注意资产状态栏只有为已</a:t>
            </a:r>
            <a:r>
              <a:rPr kumimoji="0" lang="zh-CN" altLang="en-US" sz="1800" dirty="0" smtClean="0">
                <a:solidFill>
                  <a:srgbClr val="FFFFFF"/>
                </a:solidFill>
                <a:latin typeface="华文楷体" pitchFamily="2" charset="-122"/>
                <a:sym typeface="华文楷体" pitchFamily="2" charset="-122"/>
              </a:rPr>
              <a:t>分配状态时</a:t>
            </a:r>
            <a:r>
              <a:rPr kumimoji="0" lang="zh-CN" altLang="en-US" sz="1800" dirty="0">
                <a:solidFill>
                  <a:srgbClr val="FFFFFF"/>
                </a:solidFill>
                <a:latin typeface="华文楷体" pitchFamily="2" charset="-122"/>
                <a:sym typeface="华文楷体" pitchFamily="2" charset="-122"/>
              </a:rPr>
              <a:t>，使用者栏才能点击进行选择，否则默认使用者为管理员</a:t>
            </a:r>
          </a:p>
        </p:txBody>
      </p:sp>
      <p:sp>
        <p:nvSpPr>
          <p:cNvPr id="9" name="矩形 12"/>
          <p:cNvSpPr>
            <a:spLocks noChangeArrowheads="1"/>
          </p:cNvSpPr>
          <p:nvPr/>
        </p:nvSpPr>
        <p:spPr bwMode="auto">
          <a:xfrm>
            <a:off x="1975643" y="4963704"/>
            <a:ext cx="2924175" cy="113705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录入学校资产，将资产分配给其他教师进行管理，查看教师资产使用申请</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fade">
                                      <p:cBhvr>
                                        <p:cTn id="7" dur="10"/>
                                        <p:tgtEl>
                                          <p:spTgt spid="706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p:cBhvr>
                                        <p:cTn id="10" dur="1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9"/>
                                        </p:tgtEl>
                                      </p:cBhvr>
                                    </p:animEffect>
                                    <p:set>
                                      <p:cBhvr>
                                        <p:cTn id="15" dur="1" fill="hold">
                                          <p:stCondLst>
                                            <p:cond delay="9"/>
                                          </p:stCondLst>
                                        </p:cTn>
                                        <p:tgtEl>
                                          <p:spTgt spid="9"/>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0664"/>
                                        </p:tgtEl>
                                        <p:attrNameLst>
                                          <p:attrName>style.visibility</p:attrName>
                                        </p:attrNameLst>
                                      </p:cBhvr>
                                      <p:to>
                                        <p:strVal val="visible"/>
                                      </p:to>
                                    </p:set>
                                    <p:animEffect>
                                      <p:cBhvr>
                                        <p:cTn id="19" dur="10"/>
                                        <p:tgtEl>
                                          <p:spTgt spid="7066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0666"/>
                                        </p:tgtEl>
                                        <p:attrNameLst>
                                          <p:attrName>style.visibility</p:attrName>
                                        </p:attrNameLst>
                                      </p:cBhvr>
                                      <p:to>
                                        <p:strVal val="visible"/>
                                      </p:to>
                                    </p:set>
                                    <p:animEffect>
                                      <p:cBhvr>
                                        <p:cTn id="23" dur="1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4" grpId="0" bldLvl="0" animBg="1" autoUpdateAnimBg="0"/>
      <p:bldP spid="70666" grpId="0" bldLvl="0" animBg="1" autoUpdateAnimBg="0"/>
      <p:bldP spid="9" grpId="0" bldLvl="0" animBg="1" autoUpdateAnimBg="0"/>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rcRect/>
          <a:stretch>
            <a:fillRect/>
          </a:stretch>
        </p:blipFill>
        <p:spPr>
          <a:xfrm>
            <a:off x="0" y="1317286"/>
            <a:ext cx="12192000" cy="5327296"/>
          </a:xfrm>
          <a:prstGeom prst="rect">
            <a:avLst/>
          </a:prstGeom>
        </p:spPr>
      </p:pic>
      <p:sp>
        <p:nvSpPr>
          <p:cNvPr id="53250" name="标题 1"/>
          <p:cNvSpPr>
            <a:spLocks noGrp="1" noChangeArrowheads="1"/>
          </p:cNvSpPr>
          <p:nvPr>
            <p:ph type="title" idx="4294967295"/>
          </p:nvPr>
        </p:nvSpPr>
        <p:spPr>
          <a:xfrm>
            <a:off x="779463" y="0"/>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首页</a:t>
            </a:r>
            <a:endParaRPr kumimoji="0" lang="zh-CN" altLang="en-US" sz="4800" dirty="0" smtClean="0">
              <a:solidFill>
                <a:schemeClr val="accent1">
                  <a:lumMod val="20000"/>
                  <a:lumOff val="80000"/>
                </a:schemeClr>
              </a:solidFill>
              <a:latin typeface="华文楷体" pitchFamily="2" charset="-122"/>
              <a:ea typeface="华文楷体" pitchFamily="2" charset="-122"/>
            </a:endParaRPr>
          </a:p>
        </p:txBody>
      </p:sp>
      <p:sp>
        <p:nvSpPr>
          <p:cNvPr id="40964" name="矩形 3"/>
          <p:cNvSpPr>
            <a:spLocks noChangeArrowheads="1"/>
          </p:cNvSpPr>
          <p:nvPr/>
        </p:nvSpPr>
        <p:spPr bwMode="auto">
          <a:xfrm>
            <a:off x="8093075" y="1316038"/>
            <a:ext cx="403225" cy="3270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0966" name="矩形 6"/>
          <p:cNvSpPr>
            <a:spLocks noChangeArrowheads="1"/>
          </p:cNvSpPr>
          <p:nvPr/>
        </p:nvSpPr>
        <p:spPr bwMode="auto">
          <a:xfrm>
            <a:off x="2072660" y="1359669"/>
            <a:ext cx="403225" cy="3270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0967" name="矩形 7"/>
          <p:cNvSpPr>
            <a:spLocks noChangeArrowheads="1"/>
          </p:cNvSpPr>
          <p:nvPr/>
        </p:nvSpPr>
        <p:spPr bwMode="auto">
          <a:xfrm>
            <a:off x="5597838" y="1030310"/>
            <a:ext cx="2092012" cy="98369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点击设置校历，录入</a:t>
            </a:r>
            <a:r>
              <a:rPr kumimoji="0" lang="zh-CN" altLang="en-US" sz="1800" dirty="0" smtClean="0">
                <a:solidFill>
                  <a:srgbClr val="FFFFFF"/>
                </a:solidFill>
                <a:latin typeface="华文楷体" pitchFamily="2" charset="-122"/>
                <a:sym typeface="华文楷体" pitchFamily="2" charset="-122"/>
              </a:rPr>
              <a:t>学校的放假</a:t>
            </a:r>
            <a:r>
              <a:rPr kumimoji="0" lang="zh-CN" altLang="en-US" sz="1800" dirty="0">
                <a:solidFill>
                  <a:srgbClr val="FFFFFF"/>
                </a:solidFill>
                <a:latin typeface="华文楷体" pitchFamily="2" charset="-122"/>
                <a:sym typeface="华文楷体" pitchFamily="2" charset="-122"/>
              </a:rPr>
              <a:t>和</a:t>
            </a:r>
            <a:r>
              <a:rPr kumimoji="0" lang="zh-CN" altLang="en-US" sz="1800" dirty="0" smtClean="0">
                <a:solidFill>
                  <a:srgbClr val="FFFFFF"/>
                </a:solidFill>
                <a:latin typeface="华文楷体" pitchFamily="2" charset="-122"/>
                <a:sym typeface="华文楷体" pitchFamily="2" charset="-122"/>
              </a:rPr>
              <a:t>活动安排</a:t>
            </a:r>
            <a:endParaRPr kumimoji="0" lang="zh-CN" altLang="en-US" sz="1800" dirty="0">
              <a:solidFill>
                <a:srgbClr val="FFFFFF"/>
              </a:solidFill>
              <a:latin typeface="华文楷体" pitchFamily="2" charset="-122"/>
              <a:sym typeface="华文楷体" pitchFamily="2" charset="-122"/>
            </a:endParaRPr>
          </a:p>
        </p:txBody>
      </p:sp>
      <p:sp>
        <p:nvSpPr>
          <p:cNvPr id="10" name="矩形 3"/>
          <p:cNvSpPr>
            <a:spLocks noChangeArrowheads="1"/>
          </p:cNvSpPr>
          <p:nvPr/>
        </p:nvSpPr>
        <p:spPr bwMode="auto">
          <a:xfrm>
            <a:off x="8582891" y="1316038"/>
            <a:ext cx="403225" cy="3270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1" name="矩形 7"/>
          <p:cNvSpPr>
            <a:spLocks noChangeArrowheads="1"/>
          </p:cNvSpPr>
          <p:nvPr/>
        </p:nvSpPr>
        <p:spPr bwMode="auto">
          <a:xfrm>
            <a:off x="7562488" y="2003479"/>
            <a:ext cx="2116138" cy="106997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修改密码：输入旧密码和至少为</a:t>
            </a:r>
            <a:r>
              <a:rPr kumimoji="0" lang="en-US" altLang="zh-CN" sz="1800" dirty="0" smtClean="0">
                <a:solidFill>
                  <a:srgbClr val="FFFFFF"/>
                </a:solidFill>
                <a:latin typeface="华文楷体" pitchFamily="2" charset="-122"/>
                <a:sym typeface="华文楷体" pitchFamily="2" charset="-122"/>
              </a:rPr>
              <a:t>6</a:t>
            </a:r>
            <a:r>
              <a:rPr kumimoji="0" lang="zh-CN" altLang="en-US" sz="1800" dirty="0" smtClean="0">
                <a:solidFill>
                  <a:srgbClr val="FFFFFF"/>
                </a:solidFill>
                <a:latin typeface="华文楷体" pitchFamily="2" charset="-122"/>
                <a:sym typeface="华文楷体" pitchFamily="2" charset="-122"/>
              </a:rPr>
              <a:t>位的新密码</a:t>
            </a:r>
            <a:endParaRPr kumimoji="0" lang="zh-CN" altLang="en-US" sz="1800" dirty="0">
              <a:solidFill>
                <a:srgbClr val="FFFFFF"/>
              </a:solidFill>
              <a:latin typeface="华文楷体" pitchFamily="2" charset="-122"/>
              <a:sym typeface="华文楷体" pitchFamily="2" charset="-122"/>
            </a:endParaRPr>
          </a:p>
        </p:txBody>
      </p:sp>
      <p:sp>
        <p:nvSpPr>
          <p:cNvPr id="13" name="矩形 6"/>
          <p:cNvSpPr>
            <a:spLocks noChangeArrowheads="1"/>
          </p:cNvSpPr>
          <p:nvPr/>
        </p:nvSpPr>
        <p:spPr bwMode="auto">
          <a:xfrm>
            <a:off x="2552700" y="1351527"/>
            <a:ext cx="403225" cy="3270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4" name="矩形 6"/>
          <p:cNvSpPr>
            <a:spLocks noChangeArrowheads="1"/>
          </p:cNvSpPr>
          <p:nvPr/>
        </p:nvSpPr>
        <p:spPr bwMode="auto">
          <a:xfrm>
            <a:off x="3056300" y="1351527"/>
            <a:ext cx="403225" cy="3270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5" name="矩形 6"/>
          <p:cNvSpPr>
            <a:spLocks noChangeArrowheads="1"/>
          </p:cNvSpPr>
          <p:nvPr/>
        </p:nvSpPr>
        <p:spPr bwMode="auto">
          <a:xfrm>
            <a:off x="3512780" y="1359669"/>
            <a:ext cx="403225" cy="3270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6" name="矩形 3"/>
          <p:cNvSpPr>
            <a:spLocks noChangeArrowheads="1"/>
          </p:cNvSpPr>
          <p:nvPr/>
        </p:nvSpPr>
        <p:spPr bwMode="auto">
          <a:xfrm>
            <a:off x="9062307" y="1318714"/>
            <a:ext cx="504224" cy="32434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7" name="矩形 3"/>
          <p:cNvSpPr>
            <a:spLocks noChangeArrowheads="1"/>
          </p:cNvSpPr>
          <p:nvPr/>
        </p:nvSpPr>
        <p:spPr bwMode="auto">
          <a:xfrm>
            <a:off x="9566531" y="1307282"/>
            <a:ext cx="403225" cy="3270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8" name="矩形 3"/>
          <p:cNvSpPr>
            <a:spLocks noChangeArrowheads="1"/>
          </p:cNvSpPr>
          <p:nvPr/>
        </p:nvSpPr>
        <p:spPr bwMode="auto">
          <a:xfrm>
            <a:off x="11738965" y="1348352"/>
            <a:ext cx="409837" cy="31826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9" name="矩形 13"/>
          <p:cNvSpPr>
            <a:spLocks noChangeArrowheads="1"/>
          </p:cNvSpPr>
          <p:nvPr/>
        </p:nvSpPr>
        <p:spPr bwMode="auto">
          <a:xfrm>
            <a:off x="1752497" y="2075830"/>
            <a:ext cx="2328907" cy="624571"/>
          </a:xfrm>
          <a:prstGeom prst="rect">
            <a:avLst/>
          </a:prstGeom>
          <a:solidFill>
            <a:srgbClr val="556878"/>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首页：</a:t>
            </a:r>
            <a:r>
              <a:rPr kumimoji="0" lang="zh-CN" altLang="en-US" sz="1800" dirty="0" smtClean="0">
                <a:solidFill>
                  <a:srgbClr val="FFFFFF"/>
                </a:solidFill>
                <a:latin typeface="华文楷体" pitchFamily="2" charset="-122"/>
                <a:sym typeface="华文楷体" pitchFamily="2" charset="-122"/>
              </a:rPr>
              <a:t>查看校历、通知公告和事务提醒</a:t>
            </a:r>
            <a:endParaRPr kumimoji="0" lang="zh-CN" altLang="en-US" sz="1800" dirty="0">
              <a:solidFill>
                <a:srgbClr val="FFFFFF"/>
              </a:solidFill>
              <a:latin typeface="华文楷体" pitchFamily="2" charset="-122"/>
              <a:sym typeface="华文楷体" pitchFamily="2" charset="-122"/>
            </a:endParaRPr>
          </a:p>
        </p:txBody>
      </p:sp>
      <p:sp>
        <p:nvSpPr>
          <p:cNvPr id="20" name="矩形 22"/>
          <p:cNvSpPr>
            <a:spLocks noChangeArrowheads="1"/>
          </p:cNvSpPr>
          <p:nvPr/>
        </p:nvSpPr>
        <p:spPr bwMode="auto">
          <a:xfrm>
            <a:off x="2889659" y="2064442"/>
            <a:ext cx="1914525" cy="81121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刷新：刷新页面</a:t>
            </a:r>
            <a:r>
              <a:rPr kumimoji="0" lang="zh-CN" altLang="en-US" sz="1800" dirty="0" smtClean="0">
                <a:solidFill>
                  <a:srgbClr val="FFFFFF"/>
                </a:solidFill>
                <a:latin typeface="华文楷体" pitchFamily="2" charset="-122"/>
                <a:sym typeface="华文楷体" pitchFamily="2" charset="-122"/>
              </a:rPr>
              <a:t>，重新载入数据</a:t>
            </a:r>
            <a:endParaRPr kumimoji="0" lang="zh-CN" altLang="en-US" sz="1800" dirty="0">
              <a:solidFill>
                <a:srgbClr val="FFFFFF"/>
              </a:solidFill>
              <a:latin typeface="华文楷体" pitchFamily="2" charset="-122"/>
              <a:sym typeface="华文楷体" pitchFamily="2" charset="-122"/>
            </a:endParaRPr>
          </a:p>
        </p:txBody>
      </p:sp>
      <p:sp>
        <p:nvSpPr>
          <p:cNvPr id="21" name="矩形 41"/>
          <p:cNvSpPr>
            <a:spLocks noChangeArrowheads="1"/>
          </p:cNvSpPr>
          <p:nvPr/>
        </p:nvSpPr>
        <p:spPr bwMode="auto">
          <a:xfrm>
            <a:off x="8496300" y="2033448"/>
            <a:ext cx="1787525" cy="65246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信息列表：查看系统通知</a:t>
            </a:r>
          </a:p>
        </p:txBody>
      </p:sp>
      <p:sp>
        <p:nvSpPr>
          <p:cNvPr id="22" name="矩形 49"/>
          <p:cNvSpPr>
            <a:spLocks noChangeArrowheads="1"/>
          </p:cNvSpPr>
          <p:nvPr/>
        </p:nvSpPr>
        <p:spPr bwMode="auto">
          <a:xfrm>
            <a:off x="10499328" y="2097772"/>
            <a:ext cx="1357313" cy="642937"/>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退出：退出系统</a:t>
            </a:r>
          </a:p>
        </p:txBody>
      </p:sp>
      <p:sp>
        <p:nvSpPr>
          <p:cNvPr id="23" name="矩形 13"/>
          <p:cNvSpPr>
            <a:spLocks noChangeArrowheads="1"/>
          </p:cNvSpPr>
          <p:nvPr/>
        </p:nvSpPr>
        <p:spPr bwMode="auto">
          <a:xfrm>
            <a:off x="2305126" y="2067688"/>
            <a:ext cx="1447800" cy="63182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后退</a:t>
            </a:r>
            <a:r>
              <a:rPr kumimoji="0" lang="zh-CN" altLang="en-US" sz="1800" dirty="0" smtClean="0">
                <a:solidFill>
                  <a:srgbClr val="FFFFFF"/>
                </a:solidFill>
                <a:latin typeface="华文楷体" pitchFamily="2" charset="-122"/>
                <a:sym typeface="华文楷体" pitchFamily="2" charset="-122"/>
              </a:rPr>
              <a:t>：返回上一级操作</a:t>
            </a:r>
            <a:endParaRPr kumimoji="0" lang="zh-CN" altLang="en-US" sz="1800" dirty="0">
              <a:solidFill>
                <a:srgbClr val="FFFFFF"/>
              </a:solidFill>
              <a:latin typeface="华文楷体" pitchFamily="2" charset="-122"/>
              <a:sym typeface="华文楷体" pitchFamily="2" charset="-122"/>
            </a:endParaRPr>
          </a:p>
        </p:txBody>
      </p:sp>
      <p:sp>
        <p:nvSpPr>
          <p:cNvPr id="24" name="矩形 41"/>
          <p:cNvSpPr>
            <a:spLocks noChangeArrowheads="1"/>
          </p:cNvSpPr>
          <p:nvPr/>
        </p:nvSpPr>
        <p:spPr bwMode="auto">
          <a:xfrm>
            <a:off x="8914421" y="2003479"/>
            <a:ext cx="2190105" cy="94811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意见与建议：向系统开发方提出系统使用意见</a:t>
            </a:r>
            <a:endParaRPr kumimoji="0" lang="zh-CN" altLang="en-US" sz="1800" dirty="0">
              <a:solidFill>
                <a:srgbClr val="FFFFFF"/>
              </a:solidFill>
              <a:latin typeface="华文楷体" pitchFamily="2" charset="-122"/>
              <a:sym typeface="华文楷体" pitchFamily="2" charset="-122"/>
            </a:endParaRPr>
          </a:p>
        </p:txBody>
      </p:sp>
      <p:sp>
        <p:nvSpPr>
          <p:cNvPr id="25" name="矩形 13"/>
          <p:cNvSpPr>
            <a:spLocks noChangeArrowheads="1"/>
          </p:cNvSpPr>
          <p:nvPr/>
        </p:nvSpPr>
        <p:spPr bwMode="auto">
          <a:xfrm>
            <a:off x="1436763" y="2097772"/>
            <a:ext cx="1592263" cy="68223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导航</a:t>
            </a:r>
            <a:r>
              <a:rPr kumimoji="0" lang="zh-CN" altLang="en-US" sz="1800" dirty="0" smtClean="0">
                <a:solidFill>
                  <a:srgbClr val="FFFFFF"/>
                </a:solidFill>
                <a:latin typeface="华文楷体" pitchFamily="2" charset="-122"/>
                <a:sym typeface="华文楷体" pitchFamily="2" charset="-122"/>
              </a:rPr>
              <a:t>：点击隐藏左侧导航栏</a:t>
            </a:r>
            <a:endParaRPr kumimoji="0" lang="zh-CN" altLang="en-US" sz="1800" dirty="0">
              <a:solidFill>
                <a:srgbClr val="FFFFFF"/>
              </a:solidFill>
              <a:latin typeface="华文楷体" pitchFamily="2" charset="-122"/>
              <a:sym typeface="华文楷体" pitchFamily="2" charset="-122"/>
            </a:endParaRPr>
          </a:p>
        </p:txBody>
      </p:sp>
      <p:sp>
        <p:nvSpPr>
          <p:cNvPr id="7" name="矩形 6"/>
          <p:cNvSpPr/>
          <p:nvPr/>
        </p:nvSpPr>
        <p:spPr>
          <a:xfrm>
            <a:off x="2475885" y="6234545"/>
            <a:ext cx="4243570" cy="2770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rcRect/>
          <a:stretch>
            <a:fillRect/>
          </a:stretch>
        </p:blipFill>
        <p:spPr>
          <a:xfrm>
            <a:off x="6308003" y="6406936"/>
            <a:ext cx="552450" cy="247650"/>
          </a:xfrm>
          <a:prstGeom prst="rect">
            <a:avLst/>
          </a:prstGeom>
        </p:spPr>
      </p:pic>
      <p:pic>
        <p:nvPicPr>
          <p:cNvPr id="5" name="图片 4"/>
          <p:cNvPicPr>
            <a:picLocks noChangeAspect="1"/>
          </p:cNvPicPr>
          <p:nvPr/>
        </p:nvPicPr>
        <p:blipFill>
          <a:blip r:embed="rId3"/>
          <a:srcRect/>
          <a:stretch>
            <a:fillRect/>
          </a:stretch>
        </p:blipFill>
        <p:spPr>
          <a:xfrm>
            <a:off x="11177984" y="6406936"/>
            <a:ext cx="552450" cy="247650"/>
          </a:xfrm>
          <a:prstGeom prst="rect">
            <a:avLst/>
          </a:prstGeom>
        </p:spPr>
      </p:pic>
      <p:sp>
        <p:nvSpPr>
          <p:cNvPr id="40968" name="矩形 8"/>
          <p:cNvSpPr>
            <a:spLocks noChangeArrowheads="1"/>
          </p:cNvSpPr>
          <p:nvPr/>
        </p:nvSpPr>
        <p:spPr bwMode="auto">
          <a:xfrm>
            <a:off x="2392432" y="5169911"/>
            <a:ext cx="1523574" cy="1064634"/>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0969" name="矩形 9"/>
          <p:cNvSpPr>
            <a:spLocks noChangeArrowheads="1"/>
          </p:cNvSpPr>
          <p:nvPr/>
        </p:nvSpPr>
        <p:spPr bwMode="auto">
          <a:xfrm>
            <a:off x="6308003" y="6406936"/>
            <a:ext cx="552450" cy="29865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30" name="矩形 7"/>
          <p:cNvSpPr>
            <a:spLocks noChangeArrowheads="1"/>
          </p:cNvSpPr>
          <p:nvPr/>
        </p:nvSpPr>
        <p:spPr bwMode="auto">
          <a:xfrm>
            <a:off x="4211293" y="4956504"/>
            <a:ext cx="1578048" cy="82104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点击通知标题查看通知详情</a:t>
            </a:r>
            <a:endParaRPr kumimoji="0" lang="zh-CN" altLang="en-US" sz="1800" dirty="0">
              <a:solidFill>
                <a:srgbClr val="FFFFFF"/>
              </a:solidFill>
              <a:latin typeface="华文楷体" pitchFamily="2" charset="-122"/>
              <a:sym typeface="华文楷体" pitchFamily="2" charset="-122"/>
            </a:endParaRPr>
          </a:p>
        </p:txBody>
      </p:sp>
      <p:sp>
        <p:nvSpPr>
          <p:cNvPr id="31" name="矩形 7"/>
          <p:cNvSpPr>
            <a:spLocks noChangeArrowheads="1"/>
          </p:cNvSpPr>
          <p:nvPr/>
        </p:nvSpPr>
        <p:spPr bwMode="auto">
          <a:xfrm>
            <a:off x="5215875" y="5504153"/>
            <a:ext cx="2184256" cy="53644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查看所有通知标题</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fade">
                                      <p:cBhvr>
                                        <p:cTn id="7" dur="10"/>
                                        <p:tgtEl>
                                          <p:spTgt spid="409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40968"/>
                                        </p:tgtEl>
                                      </p:cBhvr>
                                    </p:animEffect>
                                    <p:set>
                                      <p:cBhvr>
                                        <p:cTn id="15" dur="1" fill="hold">
                                          <p:stCondLst>
                                            <p:cond delay="9"/>
                                          </p:stCondLst>
                                        </p:cTn>
                                        <p:tgtEl>
                                          <p:spTgt spid="4096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
                                        <p:tgtEl>
                                          <p:spTgt spid="30"/>
                                        </p:tgtEl>
                                      </p:cBhvr>
                                    </p:animEffect>
                                    <p:set>
                                      <p:cBhvr>
                                        <p:cTn id="18" dur="1" fill="hold">
                                          <p:stCondLst>
                                            <p:cond delay="9"/>
                                          </p:stCondLst>
                                        </p:cTn>
                                        <p:tgtEl>
                                          <p:spTgt spid="30"/>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69"/>
                                        </p:tgtEl>
                                        <p:attrNameLst>
                                          <p:attrName>style.visibility</p:attrName>
                                        </p:attrNameLst>
                                      </p:cBhvr>
                                      <p:to>
                                        <p:strVal val="visible"/>
                                      </p:to>
                                    </p:set>
                                    <p:animEffect transition="in" filter="fade">
                                      <p:cBhvr>
                                        <p:cTn id="25" dur="10"/>
                                        <p:tgtEl>
                                          <p:spTgt spid="4096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0969"/>
                                        </p:tgtEl>
                                      </p:cBhvr>
                                    </p:animEffect>
                                    <p:set>
                                      <p:cBhvr>
                                        <p:cTn id="33" dur="1" fill="hold">
                                          <p:stCondLst>
                                            <p:cond delay="499"/>
                                          </p:stCondLst>
                                        </p:cTn>
                                        <p:tgtEl>
                                          <p:spTgt spid="40969"/>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0966"/>
                                        </p:tgtEl>
                                        <p:attrNameLst>
                                          <p:attrName>style.visibility</p:attrName>
                                        </p:attrNameLst>
                                      </p:cBhvr>
                                      <p:to>
                                        <p:strVal val="visible"/>
                                      </p:to>
                                    </p:set>
                                    <p:animEffect transition="in" filter="fade">
                                      <p:cBhvr>
                                        <p:cTn id="37" dur="10"/>
                                        <p:tgtEl>
                                          <p:spTgt spid="40966"/>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10"/>
                                        <p:tgtEl>
                                          <p:spTgt spid="40966"/>
                                        </p:tgtEl>
                                      </p:cBhvr>
                                    </p:animEffect>
                                    <p:set>
                                      <p:cBhvr>
                                        <p:cTn id="46" dur="1" fill="hold">
                                          <p:stCondLst>
                                            <p:cond delay="9"/>
                                          </p:stCondLst>
                                        </p:cTn>
                                        <p:tgtEl>
                                          <p:spTgt spid="4096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10"/>
                                        <p:tgtEl>
                                          <p:spTgt spid="25"/>
                                        </p:tgtEl>
                                      </p:cBhvr>
                                    </p:animEffect>
                                    <p:set>
                                      <p:cBhvr>
                                        <p:cTn id="49" dur="1" fill="hold">
                                          <p:stCondLst>
                                            <p:cond delay="9"/>
                                          </p:stCondLst>
                                        </p:cTn>
                                        <p:tgtEl>
                                          <p:spTgt spid="25"/>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
                                        <p:tgtEl>
                                          <p:spTgt spid="13"/>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10"/>
                                        <p:tgtEl>
                                          <p:spTgt spid="13"/>
                                        </p:tgtEl>
                                      </p:cBhvr>
                                    </p:animEffect>
                                    <p:set>
                                      <p:cBhvr>
                                        <p:cTn id="62" dur="1" fill="hold">
                                          <p:stCondLst>
                                            <p:cond delay="9"/>
                                          </p:stCondLst>
                                        </p:cTn>
                                        <p:tgtEl>
                                          <p:spTgt spid="1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
                                        <p:tgtEl>
                                          <p:spTgt spid="19"/>
                                        </p:tgtEl>
                                      </p:cBhvr>
                                    </p:animEffect>
                                    <p:set>
                                      <p:cBhvr>
                                        <p:cTn id="65" dur="1" fill="hold">
                                          <p:stCondLst>
                                            <p:cond delay="9"/>
                                          </p:stCondLst>
                                        </p:cTn>
                                        <p:tgtEl>
                                          <p:spTgt spid="19"/>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
                                        <p:tgtEl>
                                          <p:spTgt spid="14"/>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10"/>
                                        <p:tgtEl>
                                          <p:spTgt spid="14"/>
                                        </p:tgtEl>
                                      </p:cBhvr>
                                    </p:animEffect>
                                    <p:set>
                                      <p:cBhvr>
                                        <p:cTn id="78" dur="1" fill="hold">
                                          <p:stCondLst>
                                            <p:cond delay="9"/>
                                          </p:stCondLst>
                                        </p:cTn>
                                        <p:tgtEl>
                                          <p:spTgt spid="14"/>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10"/>
                                        <p:tgtEl>
                                          <p:spTgt spid="23"/>
                                        </p:tgtEl>
                                      </p:cBhvr>
                                    </p:animEffect>
                                    <p:set>
                                      <p:cBhvr>
                                        <p:cTn id="81" dur="1" fill="hold">
                                          <p:stCondLst>
                                            <p:cond delay="9"/>
                                          </p:stCondLst>
                                        </p:cTn>
                                        <p:tgtEl>
                                          <p:spTgt spid="23"/>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
                                        <p:tgtEl>
                                          <p:spTgt spid="15"/>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10"/>
                                        <p:tgtEl>
                                          <p:spTgt spid="15"/>
                                        </p:tgtEl>
                                      </p:cBhvr>
                                    </p:animEffect>
                                    <p:set>
                                      <p:cBhvr>
                                        <p:cTn id="94" dur="1" fill="hold">
                                          <p:stCondLst>
                                            <p:cond delay="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10"/>
                                        <p:tgtEl>
                                          <p:spTgt spid="20"/>
                                        </p:tgtEl>
                                      </p:cBhvr>
                                    </p:animEffect>
                                    <p:set>
                                      <p:cBhvr>
                                        <p:cTn id="97" dur="1" fill="hold">
                                          <p:stCondLst>
                                            <p:cond delay="9"/>
                                          </p:stCondLst>
                                        </p:cTn>
                                        <p:tgtEl>
                                          <p:spTgt spid="20"/>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40964"/>
                                        </p:tgtEl>
                                        <p:attrNameLst>
                                          <p:attrName>style.visibility</p:attrName>
                                        </p:attrNameLst>
                                      </p:cBhvr>
                                      <p:to>
                                        <p:strVal val="visible"/>
                                      </p:to>
                                    </p:set>
                                    <p:animEffect transition="in" filter="fade">
                                      <p:cBhvr>
                                        <p:cTn id="101" dur="10"/>
                                        <p:tgtEl>
                                          <p:spTgt spid="4096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0967"/>
                                        </p:tgtEl>
                                        <p:attrNameLst>
                                          <p:attrName>style.visibility</p:attrName>
                                        </p:attrNameLst>
                                      </p:cBhvr>
                                      <p:to>
                                        <p:strVal val="visible"/>
                                      </p:to>
                                    </p:set>
                                    <p:animEffect transition="in" filter="fade">
                                      <p:cBhvr>
                                        <p:cTn id="104" dur="10"/>
                                        <p:tgtEl>
                                          <p:spTgt spid="4096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10"/>
                                        <p:tgtEl>
                                          <p:spTgt spid="40964"/>
                                        </p:tgtEl>
                                      </p:cBhvr>
                                    </p:animEffect>
                                    <p:set>
                                      <p:cBhvr>
                                        <p:cTn id="109" dur="1" fill="hold">
                                          <p:stCondLst>
                                            <p:cond delay="9"/>
                                          </p:stCondLst>
                                        </p:cTn>
                                        <p:tgtEl>
                                          <p:spTgt spid="4096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10"/>
                                        <p:tgtEl>
                                          <p:spTgt spid="40967"/>
                                        </p:tgtEl>
                                      </p:cBhvr>
                                    </p:animEffect>
                                    <p:set>
                                      <p:cBhvr>
                                        <p:cTn id="112" dur="1" fill="hold">
                                          <p:stCondLst>
                                            <p:cond delay="9"/>
                                          </p:stCondLst>
                                        </p:cTn>
                                        <p:tgtEl>
                                          <p:spTgt spid="40967"/>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10"/>
                                        <p:tgtEl>
                                          <p:spTgt spid="1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fade">
                                      <p:cBhvr>
                                        <p:cTn id="119" dur="10"/>
                                        <p:tgtEl>
                                          <p:spTgt spid="1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10"/>
                                        <p:tgtEl>
                                          <p:spTgt spid="10"/>
                                        </p:tgtEl>
                                      </p:cBhvr>
                                    </p:animEffect>
                                    <p:set>
                                      <p:cBhvr>
                                        <p:cTn id="124" dur="1" fill="hold">
                                          <p:stCondLst>
                                            <p:cond delay="9"/>
                                          </p:stCondLst>
                                        </p:cTn>
                                        <p:tgtEl>
                                          <p:spTgt spid="10"/>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10"/>
                                        <p:tgtEl>
                                          <p:spTgt spid="11"/>
                                        </p:tgtEl>
                                      </p:cBhvr>
                                    </p:animEffect>
                                    <p:set>
                                      <p:cBhvr>
                                        <p:cTn id="127" dur="1" fill="hold">
                                          <p:stCondLst>
                                            <p:cond delay="9"/>
                                          </p:stCondLst>
                                        </p:cTn>
                                        <p:tgtEl>
                                          <p:spTgt spid="11"/>
                                        </p:tgtEl>
                                        <p:attrNameLst>
                                          <p:attrName>style.visibility</p:attrName>
                                        </p:attrNameLst>
                                      </p:cBhvr>
                                      <p:to>
                                        <p:strVal val="hidden"/>
                                      </p:to>
                                    </p:se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10"/>
                                        <p:tgtEl>
                                          <p:spTgt spid="1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10"/>
                                        <p:tgtEl>
                                          <p:spTgt spid="21"/>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10"/>
                                        <p:tgtEl>
                                          <p:spTgt spid="16"/>
                                        </p:tgtEl>
                                      </p:cBhvr>
                                    </p:animEffect>
                                    <p:set>
                                      <p:cBhvr>
                                        <p:cTn id="139" dur="1" fill="hold">
                                          <p:stCondLst>
                                            <p:cond delay="9"/>
                                          </p:stCondLst>
                                        </p:cTn>
                                        <p:tgtEl>
                                          <p:spTgt spid="16"/>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10"/>
                                        <p:tgtEl>
                                          <p:spTgt spid="21"/>
                                        </p:tgtEl>
                                      </p:cBhvr>
                                    </p:animEffect>
                                    <p:set>
                                      <p:cBhvr>
                                        <p:cTn id="142" dur="1" fill="hold">
                                          <p:stCondLst>
                                            <p:cond delay="9"/>
                                          </p:stCondLst>
                                        </p:cTn>
                                        <p:tgtEl>
                                          <p:spTgt spid="21"/>
                                        </p:tgtEl>
                                        <p:attrNameLst>
                                          <p:attrName>style.visibility</p:attrName>
                                        </p:attrNameLst>
                                      </p:cBhvr>
                                      <p:to>
                                        <p:strVal val="hidden"/>
                                      </p:to>
                                    </p:set>
                                  </p:childTnLst>
                                </p:cTn>
                              </p:par>
                            </p:childTnLst>
                          </p:cTn>
                        </p:par>
                        <p:par>
                          <p:cTn id="143" fill="hold">
                            <p:stCondLst>
                              <p:cond delay="500"/>
                            </p:stCondLst>
                            <p:childTnLst>
                              <p:par>
                                <p:cTn id="144" presetID="10" presetClass="entr" presetSubtype="0" fill="hold" grpId="1" nodeType="afterEffect">
                                  <p:stCondLst>
                                    <p:cond delay="0"/>
                                  </p:stCondLst>
                                  <p:childTnLst>
                                    <p:set>
                                      <p:cBhvr>
                                        <p:cTn id="145" dur="1" fill="hold">
                                          <p:stCondLst>
                                            <p:cond delay="0"/>
                                          </p:stCondLst>
                                        </p:cTn>
                                        <p:tgtEl>
                                          <p:spTgt spid="17"/>
                                        </p:tgtEl>
                                        <p:attrNameLst>
                                          <p:attrName>style.visibility</p:attrName>
                                        </p:attrNameLst>
                                      </p:cBhvr>
                                      <p:to>
                                        <p:strVal val="visible"/>
                                      </p:to>
                                    </p:set>
                                    <p:animEffect transition="in" filter="fade">
                                      <p:cBhvr>
                                        <p:cTn id="146" dur="10"/>
                                        <p:tgtEl>
                                          <p:spTgt spid="17"/>
                                        </p:tgtEl>
                                      </p:cBhvr>
                                    </p:animEffect>
                                  </p:childTnLst>
                                </p:cTn>
                              </p:par>
                              <p:par>
                                <p:cTn id="147" presetID="10" presetClass="entr" presetSubtype="0" fill="hold" grpId="1" nodeType="withEffect">
                                  <p:stCondLst>
                                    <p:cond delay="0"/>
                                  </p:stCondLst>
                                  <p:childTnLst>
                                    <p:set>
                                      <p:cBhvr>
                                        <p:cTn id="148" dur="1" fill="hold">
                                          <p:stCondLst>
                                            <p:cond delay="0"/>
                                          </p:stCondLst>
                                        </p:cTn>
                                        <p:tgtEl>
                                          <p:spTgt spid="24"/>
                                        </p:tgtEl>
                                        <p:attrNameLst>
                                          <p:attrName>style.visibility</p:attrName>
                                        </p:attrNameLst>
                                      </p:cBhvr>
                                      <p:to>
                                        <p:strVal val="visible"/>
                                      </p:to>
                                    </p:set>
                                    <p:animEffect transition="in" filter="fade">
                                      <p:cBhvr>
                                        <p:cTn id="149" dur="10"/>
                                        <p:tgtEl>
                                          <p:spTgt spid="24"/>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grpId="0" nodeType="clickEffect">
                                  <p:stCondLst>
                                    <p:cond delay="0"/>
                                  </p:stCondLst>
                                  <p:childTnLst>
                                    <p:animEffect transition="out" filter="fade">
                                      <p:cBhvr>
                                        <p:cTn id="153" dur="10"/>
                                        <p:tgtEl>
                                          <p:spTgt spid="17"/>
                                        </p:tgtEl>
                                      </p:cBhvr>
                                    </p:animEffect>
                                    <p:set>
                                      <p:cBhvr>
                                        <p:cTn id="154" dur="1" fill="hold">
                                          <p:stCondLst>
                                            <p:cond delay="9"/>
                                          </p:stCondLst>
                                        </p:cTn>
                                        <p:tgtEl>
                                          <p:spTgt spid="17"/>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10"/>
                                        <p:tgtEl>
                                          <p:spTgt spid="24"/>
                                        </p:tgtEl>
                                      </p:cBhvr>
                                    </p:animEffect>
                                    <p:set>
                                      <p:cBhvr>
                                        <p:cTn id="157" dur="1" fill="hold">
                                          <p:stCondLst>
                                            <p:cond delay="9"/>
                                          </p:stCondLst>
                                        </p:cTn>
                                        <p:tgtEl>
                                          <p:spTgt spid="24"/>
                                        </p:tgtEl>
                                        <p:attrNameLst>
                                          <p:attrName>style.visibility</p:attrName>
                                        </p:attrNameLst>
                                      </p:cBhvr>
                                      <p:to>
                                        <p:strVal val="hidden"/>
                                      </p:to>
                                    </p:set>
                                  </p:childTnLst>
                                </p:cTn>
                              </p:par>
                            </p:childTnLst>
                          </p:cTn>
                        </p:par>
                        <p:par>
                          <p:cTn id="158" fill="hold">
                            <p:stCondLst>
                              <p:cond delay="500"/>
                            </p:stCondLst>
                            <p:childTnLst>
                              <p:par>
                                <p:cTn id="159" presetID="10" presetClass="entr" presetSubtype="0" fill="hold" grpId="0" nodeType="after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fade">
                                      <p:cBhvr>
                                        <p:cTn id="161" dur="10"/>
                                        <p:tgtEl>
                                          <p:spTgt spid="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2"/>
                                        </p:tgtEl>
                                        <p:attrNameLst>
                                          <p:attrName>style.visibility</p:attrName>
                                        </p:attrNameLst>
                                      </p:cBhvr>
                                      <p:to>
                                        <p:strVal val="visible"/>
                                      </p:to>
                                    </p:set>
                                    <p:animEffect transition="in" filter="fade">
                                      <p:cBhvr>
                                        <p:cTn id="164" dur="1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4" grpId="1" animBg="1"/>
      <p:bldP spid="40966" grpId="0" animBg="1"/>
      <p:bldP spid="40966" grpId="1" animBg="1"/>
      <p:bldP spid="40967" grpId="0" animBg="1"/>
      <p:bldP spid="40967"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9" grpId="0" animBg="1"/>
      <p:bldP spid="19" grpId="1" animBg="1"/>
      <p:bldP spid="20" grpId="0" animBg="1"/>
      <p:bldP spid="20" grpId="1" animBg="1"/>
      <p:bldP spid="21" grpId="0" animBg="1"/>
      <p:bldP spid="21" grpId="1" animBg="1"/>
      <p:bldP spid="22" grpId="0" animBg="1"/>
      <p:bldP spid="23" grpId="0" animBg="1"/>
      <p:bldP spid="23" grpId="1" animBg="1"/>
      <p:bldP spid="24" grpId="0" animBg="1"/>
      <p:bldP spid="24" grpId="1" animBg="1"/>
      <p:bldP spid="25" grpId="0" animBg="1"/>
      <p:bldP spid="25" grpId="1" animBg="1"/>
      <p:bldP spid="40968" grpId="0" animBg="1"/>
      <p:bldP spid="40968" grpId="1" animBg="1"/>
      <p:bldP spid="40969" grpId="0" animBg="1"/>
      <p:bldP spid="40969" grpId="1" animBg="1"/>
      <p:bldP spid="30" grpId="0" animBg="1"/>
      <p:bldP spid="30" grpId="1" animBg="1"/>
      <p:bldP spid="31" grpId="0" animBg="1"/>
      <p:bldP spid="3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83970"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报修管理</a:t>
            </a:r>
          </a:p>
        </p:txBody>
      </p:sp>
      <p:pic>
        <p:nvPicPr>
          <p:cNvPr id="8397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5150"/>
            <a:ext cx="121920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矩形 12"/>
          <p:cNvSpPr>
            <a:spLocks noChangeArrowheads="1"/>
          </p:cNvSpPr>
          <p:nvPr/>
        </p:nvSpPr>
        <p:spPr bwMode="auto">
          <a:xfrm>
            <a:off x="514350" y="6076950"/>
            <a:ext cx="1150938"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 name="矩形 5"/>
          <p:cNvSpPr>
            <a:spLocks noChangeArrowheads="1"/>
          </p:cNvSpPr>
          <p:nvPr/>
        </p:nvSpPr>
        <p:spPr bwMode="auto">
          <a:xfrm>
            <a:off x="7283483" y="3216476"/>
            <a:ext cx="724048" cy="156452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8" name="矩形 8"/>
          <p:cNvSpPr>
            <a:spLocks noChangeArrowheads="1"/>
          </p:cNvSpPr>
          <p:nvPr/>
        </p:nvSpPr>
        <p:spPr bwMode="auto">
          <a:xfrm>
            <a:off x="2179637" y="5149199"/>
            <a:ext cx="4176193" cy="141511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教师申请报修后，系统短信通知管理员；管理员处理教师报修申请后，系统短信通知教师；</a:t>
            </a:r>
            <a:endParaRPr kumimoji="0" lang="en-US" altLang="zh-CN" sz="1800" dirty="0" smtClean="0">
              <a:solidFill>
                <a:srgbClr val="FFFFFF"/>
              </a:solidFill>
              <a:latin typeface="华文楷体" pitchFamily="2" charset="-122"/>
              <a:sym typeface="华文楷体" pitchFamily="2" charset="-122"/>
            </a:endParaRPr>
          </a:p>
          <a:p>
            <a:pP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教师反馈维修结果后，系统短信通知管理员</a:t>
            </a:r>
            <a:endParaRPr kumimoji="0" lang="zh-CN" altLang="en-US" sz="1800" dirty="0">
              <a:solidFill>
                <a:srgbClr val="FFFFFF"/>
              </a:solidFill>
              <a:latin typeface="华文楷体" pitchFamily="2" charset="-122"/>
              <a:sym typeface="华文楷体" pitchFamily="2" charset="-122"/>
            </a:endParaRPr>
          </a:p>
        </p:txBody>
      </p:sp>
      <p:sp>
        <p:nvSpPr>
          <p:cNvPr id="9" name="矩形 8"/>
          <p:cNvSpPr>
            <a:spLocks noChangeArrowheads="1"/>
          </p:cNvSpPr>
          <p:nvPr/>
        </p:nvSpPr>
        <p:spPr bwMode="auto">
          <a:xfrm>
            <a:off x="2812296" y="2716596"/>
            <a:ext cx="4150207" cy="155495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未确认表示管理员还未处理该报修申请；已确认表示管理员已处理申请，但教师还未点击</a:t>
            </a:r>
            <a:r>
              <a:rPr kumimoji="0" lang="en-US" altLang="zh-CN" sz="1800" dirty="0" smtClean="0">
                <a:solidFill>
                  <a:srgbClr val="FFFFFF"/>
                </a:solidFill>
                <a:latin typeface="华文楷体" pitchFamily="2" charset="-122"/>
                <a:sym typeface="华文楷体" pitchFamily="2" charset="-122"/>
              </a:rPr>
              <a:t>【</a:t>
            </a:r>
            <a:r>
              <a:rPr kumimoji="0" lang="zh-CN" altLang="en-US" sz="1800" dirty="0" smtClean="0">
                <a:solidFill>
                  <a:srgbClr val="FFFFFF"/>
                </a:solidFill>
                <a:latin typeface="华文楷体" pitchFamily="2" charset="-122"/>
                <a:sym typeface="华文楷体" pitchFamily="2" charset="-122"/>
              </a:rPr>
              <a:t>确认完成</a:t>
            </a:r>
            <a:r>
              <a:rPr kumimoji="0" lang="en-US" altLang="zh-CN" sz="1800" dirty="0" smtClean="0">
                <a:solidFill>
                  <a:srgbClr val="FFFFFF"/>
                </a:solidFill>
                <a:latin typeface="华文楷体" pitchFamily="2" charset="-122"/>
                <a:sym typeface="华文楷体" pitchFamily="2" charset="-122"/>
              </a:rPr>
              <a:t>】</a:t>
            </a:r>
            <a:r>
              <a:rPr kumimoji="0" lang="zh-CN" altLang="en-US" sz="1800" dirty="0" smtClean="0">
                <a:solidFill>
                  <a:srgbClr val="FFFFFF"/>
                </a:solidFill>
                <a:latin typeface="华文楷体" pitchFamily="2" charset="-122"/>
                <a:sym typeface="华文楷体" pitchFamily="2" charset="-122"/>
              </a:rPr>
              <a:t>，回复管理员修理情况；</a:t>
            </a:r>
            <a:endParaRPr kumimoji="0" lang="en-US" altLang="zh-CN" sz="1800" dirty="0" smtClean="0">
              <a:solidFill>
                <a:srgbClr val="FFFFFF"/>
              </a:solidFill>
              <a:latin typeface="华文楷体" pitchFamily="2" charset="-122"/>
              <a:sym typeface="华文楷体" pitchFamily="2" charset="-122"/>
            </a:endParaRPr>
          </a:p>
          <a:p>
            <a:pP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已完成表示报修完成</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500"/>
                                        <p:tgtEl>
                                          <p:spTgt spid="716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p:cBhvr>
                                        <p:cTn id="10" dur="1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p:cBhvr>
                                        <p:cTn id="19" dur="1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p:cBhvr>
                                        <p:cTn id="22"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7" grpId="0" bldLvl="0" animBg="1" autoUpdateAnimBg="0"/>
      <p:bldP spid="8" grpId="0" bldLvl="0" animBg="1" autoUpdateAnimBg="0"/>
      <p:bldP spid="8" grpId="1" animBg="1"/>
      <p:bldP spid="9" grpId="0" bldLvl="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815958"/>
            <a:ext cx="12192000" cy="5076940"/>
          </a:xfrm>
          <a:prstGeom prst="rect">
            <a:avLst/>
          </a:prstGeom>
        </p:spPr>
      </p:pic>
      <p:sp>
        <p:nvSpPr>
          <p:cNvPr id="84994"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通知公告</a:t>
            </a:r>
          </a:p>
        </p:txBody>
      </p:sp>
      <p:sp>
        <p:nvSpPr>
          <p:cNvPr id="72708" name="矩形 3"/>
          <p:cNvSpPr>
            <a:spLocks noChangeArrowheads="1"/>
          </p:cNvSpPr>
          <p:nvPr/>
        </p:nvSpPr>
        <p:spPr bwMode="auto">
          <a:xfrm>
            <a:off x="406400" y="6159500"/>
            <a:ext cx="1150938" cy="3825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2709" name="矩形 6"/>
          <p:cNvSpPr>
            <a:spLocks noChangeArrowheads="1"/>
          </p:cNvSpPr>
          <p:nvPr/>
        </p:nvSpPr>
        <p:spPr bwMode="auto">
          <a:xfrm>
            <a:off x="3437731" y="1967186"/>
            <a:ext cx="932315" cy="36576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2711" name="矩形 8"/>
          <p:cNvSpPr>
            <a:spLocks noChangeArrowheads="1"/>
          </p:cNvSpPr>
          <p:nvPr/>
        </p:nvSpPr>
        <p:spPr bwMode="auto">
          <a:xfrm>
            <a:off x="2979738" y="2769165"/>
            <a:ext cx="2189480" cy="97250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首先建立群组</a:t>
            </a:r>
            <a:r>
              <a:rPr kumimoji="0" lang="zh-CN" altLang="en-US" sz="1800" dirty="0" smtClean="0">
                <a:solidFill>
                  <a:srgbClr val="FFFFFF"/>
                </a:solidFill>
                <a:latin typeface="华文楷体" pitchFamily="2" charset="-122"/>
                <a:sym typeface="华文楷体" pitchFamily="2" charset="-122"/>
              </a:rPr>
              <a:t>，选择接收通知的教师，再</a:t>
            </a:r>
            <a:r>
              <a:rPr kumimoji="0" lang="zh-CN" altLang="en-US" sz="1800" dirty="0">
                <a:solidFill>
                  <a:srgbClr val="FFFFFF"/>
                </a:solidFill>
                <a:latin typeface="华文楷体" pitchFamily="2" charset="-122"/>
                <a:sym typeface="华文楷体" pitchFamily="2" charset="-122"/>
              </a:rPr>
              <a:t>发布通知</a:t>
            </a:r>
          </a:p>
        </p:txBody>
      </p:sp>
      <p:sp>
        <p:nvSpPr>
          <p:cNvPr id="72714" name="矩形 11"/>
          <p:cNvSpPr>
            <a:spLocks noChangeArrowheads="1"/>
          </p:cNvSpPr>
          <p:nvPr/>
        </p:nvSpPr>
        <p:spPr bwMode="auto">
          <a:xfrm>
            <a:off x="1963738" y="5667375"/>
            <a:ext cx="2032000" cy="98425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发布通知公告，系统即时发送</a:t>
            </a:r>
            <a:r>
              <a:rPr kumimoji="0" lang="zh-CN" altLang="en-US" sz="1800" dirty="0">
                <a:solidFill>
                  <a:srgbClr val="FFFFFF"/>
                </a:solidFill>
                <a:latin typeface="华文楷体" pitchFamily="2" charset="-122"/>
                <a:sym typeface="华文楷体" pitchFamily="2" charset="-122"/>
              </a:rPr>
              <a:t>短信至群组教师手机</a:t>
            </a:r>
          </a:p>
        </p:txBody>
      </p:sp>
      <p:sp>
        <p:nvSpPr>
          <p:cNvPr id="9" name="矩形 6"/>
          <p:cNvSpPr>
            <a:spLocks noChangeArrowheads="1"/>
          </p:cNvSpPr>
          <p:nvPr/>
        </p:nvSpPr>
        <p:spPr bwMode="auto">
          <a:xfrm>
            <a:off x="5648814" y="1967186"/>
            <a:ext cx="1700970" cy="346491"/>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0" name="矩形 8"/>
          <p:cNvSpPr>
            <a:spLocks noChangeArrowheads="1"/>
          </p:cNvSpPr>
          <p:nvPr/>
        </p:nvSpPr>
        <p:spPr bwMode="auto">
          <a:xfrm>
            <a:off x="7641664" y="1815958"/>
            <a:ext cx="3317510" cy="1526332"/>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点击关闭，管理员发布通知公告和教师发送家长短信通知的短信功能同时关闭，绿色表示短信功能已开启，红色表示短信功能关闭</a:t>
            </a:r>
            <a:endParaRPr kumimoji="0" lang="zh-CN" altLang="en-US" sz="1800" dirty="0">
              <a:solidFill>
                <a:srgbClr val="FFFFFF"/>
              </a:solidFill>
              <a:latin typeface="华文楷体" pitchFamily="2" charset="-122"/>
              <a:sym typeface="华文楷体" pitchFamily="2" charset="-122"/>
            </a:endParaRPr>
          </a:p>
        </p:txBody>
      </p:sp>
      <p:sp>
        <p:nvSpPr>
          <p:cNvPr id="11" name="矩形 6"/>
          <p:cNvSpPr>
            <a:spLocks noChangeArrowheads="1"/>
          </p:cNvSpPr>
          <p:nvPr/>
        </p:nvSpPr>
        <p:spPr bwMode="auto">
          <a:xfrm>
            <a:off x="4529639" y="1957550"/>
            <a:ext cx="830637" cy="37539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2" name="矩形 8"/>
          <p:cNvSpPr>
            <a:spLocks noChangeArrowheads="1"/>
          </p:cNvSpPr>
          <p:nvPr/>
        </p:nvSpPr>
        <p:spPr bwMode="auto">
          <a:xfrm>
            <a:off x="4131201" y="2749895"/>
            <a:ext cx="2632205" cy="1207249"/>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管理员可直接向全校家长发送短信，也可以选择具体年级、班级，</a:t>
            </a:r>
            <a:endParaRPr kumimoji="0" lang="zh-CN" altLang="en-US" sz="1800" dirty="0">
              <a:solidFill>
                <a:srgbClr val="FFFFFF"/>
              </a:solidFill>
              <a:latin typeface="华文楷体" pitchFamily="2" charset="-122"/>
              <a:sym typeface="华文楷体" pitchFamily="2" charset="-122"/>
            </a:endParaRPr>
          </a:p>
        </p:txBody>
      </p:sp>
      <p:sp>
        <p:nvSpPr>
          <p:cNvPr id="13" name="矩形 6"/>
          <p:cNvSpPr>
            <a:spLocks noChangeArrowheads="1"/>
          </p:cNvSpPr>
          <p:nvPr/>
        </p:nvSpPr>
        <p:spPr bwMode="auto">
          <a:xfrm>
            <a:off x="2488367" y="1957550"/>
            <a:ext cx="827406" cy="37655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14" name="矩形 8"/>
          <p:cNvSpPr>
            <a:spLocks noChangeArrowheads="1"/>
          </p:cNvSpPr>
          <p:nvPr/>
        </p:nvSpPr>
        <p:spPr bwMode="auto">
          <a:xfrm>
            <a:off x="2171837" y="2741621"/>
            <a:ext cx="1710615" cy="60067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发布通知公告</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fade">
                                      <p:cBhvr>
                                        <p:cTn id="7" dur="10"/>
                                        <p:tgtEl>
                                          <p:spTgt spid="727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14"/>
                                        </p:tgtEl>
                                        <p:attrNameLst>
                                          <p:attrName>style.visibility</p:attrName>
                                        </p:attrNameLst>
                                      </p:cBhvr>
                                      <p:to>
                                        <p:strVal val="visible"/>
                                      </p:to>
                                    </p:set>
                                    <p:animEffect>
                                      <p:cBhvr>
                                        <p:cTn id="10" dur="10"/>
                                        <p:tgtEl>
                                          <p:spTgt spid="727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72714"/>
                                        </p:tgtEl>
                                      </p:cBhvr>
                                    </p:animEffect>
                                    <p:set>
                                      <p:cBhvr>
                                        <p:cTn id="15" dur="1" fill="hold">
                                          <p:stCondLst>
                                            <p:cond delay="9"/>
                                          </p:stCondLst>
                                        </p:cTn>
                                        <p:tgtEl>
                                          <p:spTgt spid="72714"/>
                                        </p:tgtEl>
                                        <p:attrNameLst>
                                          <p:attrName>style.visibility</p:attrName>
                                        </p:attrNameLst>
                                      </p:cBhvr>
                                      <p:to>
                                        <p:strVal val="hidden"/>
                                      </p:to>
                                    </p:set>
                                  </p:childTnLst>
                                </p:cTn>
                              </p:par>
                            </p:childTnLst>
                          </p:cTn>
                        </p:par>
                        <p:par>
                          <p:cTn id="16" fill="hold">
                            <p:stCondLst>
                              <p:cond delay="1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p:cBhvr>
                                        <p:cTn id="19" dur="10"/>
                                        <p:tgtEl>
                                          <p:spTgt spid="13"/>
                                        </p:tgtEl>
                                      </p:cBhvr>
                                    </p:animEffect>
                                  </p:childTnLst>
                                </p:cTn>
                              </p:par>
                            </p:childTnLst>
                          </p:cTn>
                        </p:par>
                        <p:par>
                          <p:cTn id="20" fill="hold">
                            <p:stCondLst>
                              <p:cond delay="2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p:cBhvr>
                                        <p:cTn id="23" dur="1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
                                        <p:tgtEl>
                                          <p:spTgt spid="13"/>
                                        </p:tgtEl>
                                      </p:cBhvr>
                                    </p:animEffect>
                                    <p:set>
                                      <p:cBhvr>
                                        <p:cTn id="28" dur="1" fill="hold">
                                          <p:stCondLst>
                                            <p:cond delay="9"/>
                                          </p:stCondLst>
                                        </p:cTn>
                                        <p:tgtEl>
                                          <p:spTgt spid="1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
                                        <p:tgtEl>
                                          <p:spTgt spid="14"/>
                                        </p:tgtEl>
                                      </p:cBhvr>
                                    </p:animEffect>
                                    <p:set>
                                      <p:cBhvr>
                                        <p:cTn id="31" dur="1" fill="hold">
                                          <p:stCondLst>
                                            <p:cond delay="9"/>
                                          </p:stCondLst>
                                        </p:cTn>
                                        <p:tgtEl>
                                          <p:spTgt spid="14"/>
                                        </p:tgtEl>
                                        <p:attrNameLst>
                                          <p:attrName>style.visibility</p:attrName>
                                        </p:attrNameLst>
                                      </p:cBhvr>
                                      <p:to>
                                        <p:strVal val="hidden"/>
                                      </p:to>
                                    </p:set>
                                  </p:childTnLst>
                                </p:cTn>
                              </p:par>
                            </p:childTnLst>
                          </p:cTn>
                        </p:par>
                        <p:par>
                          <p:cTn id="32" fill="hold">
                            <p:stCondLst>
                              <p:cond delay="10"/>
                            </p:stCondLst>
                            <p:childTnLst>
                              <p:par>
                                <p:cTn id="33" presetID="10" presetClass="entr" presetSubtype="0" fill="hold" grpId="0" nodeType="afterEffect">
                                  <p:stCondLst>
                                    <p:cond delay="0"/>
                                  </p:stCondLst>
                                  <p:childTnLst>
                                    <p:set>
                                      <p:cBhvr>
                                        <p:cTn id="34" dur="1" fill="hold">
                                          <p:stCondLst>
                                            <p:cond delay="0"/>
                                          </p:stCondLst>
                                        </p:cTn>
                                        <p:tgtEl>
                                          <p:spTgt spid="72709"/>
                                        </p:tgtEl>
                                        <p:attrNameLst>
                                          <p:attrName>style.visibility</p:attrName>
                                        </p:attrNameLst>
                                      </p:cBhvr>
                                      <p:to>
                                        <p:strVal val="visible"/>
                                      </p:to>
                                    </p:set>
                                    <p:animEffect>
                                      <p:cBhvr>
                                        <p:cTn id="35" dur="10"/>
                                        <p:tgtEl>
                                          <p:spTgt spid="72709"/>
                                        </p:tgtEl>
                                      </p:cBhvr>
                                    </p:animEffect>
                                  </p:childTnLst>
                                </p:cTn>
                              </p:par>
                            </p:childTnLst>
                          </p:cTn>
                        </p:par>
                        <p:par>
                          <p:cTn id="36" fill="hold">
                            <p:stCondLst>
                              <p:cond delay="20"/>
                            </p:stCondLst>
                            <p:childTnLst>
                              <p:par>
                                <p:cTn id="37" presetID="10" presetClass="entr" presetSubtype="0" fill="hold" grpId="0" nodeType="afterEffect">
                                  <p:stCondLst>
                                    <p:cond delay="0"/>
                                  </p:stCondLst>
                                  <p:childTnLst>
                                    <p:set>
                                      <p:cBhvr>
                                        <p:cTn id="38" dur="1" fill="hold">
                                          <p:stCondLst>
                                            <p:cond delay="0"/>
                                          </p:stCondLst>
                                        </p:cTn>
                                        <p:tgtEl>
                                          <p:spTgt spid="72711"/>
                                        </p:tgtEl>
                                        <p:attrNameLst>
                                          <p:attrName>style.visibility</p:attrName>
                                        </p:attrNameLst>
                                      </p:cBhvr>
                                      <p:to>
                                        <p:strVal val="visible"/>
                                      </p:to>
                                    </p:set>
                                    <p:animEffect>
                                      <p:cBhvr>
                                        <p:cTn id="39" dur="10"/>
                                        <p:tgtEl>
                                          <p:spTgt spid="727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
                                        <p:tgtEl>
                                          <p:spTgt spid="72709"/>
                                        </p:tgtEl>
                                      </p:cBhvr>
                                    </p:animEffect>
                                    <p:set>
                                      <p:cBhvr>
                                        <p:cTn id="44" dur="1" fill="hold">
                                          <p:stCondLst>
                                            <p:cond delay="9"/>
                                          </p:stCondLst>
                                        </p:cTn>
                                        <p:tgtEl>
                                          <p:spTgt spid="7270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10"/>
                                        <p:tgtEl>
                                          <p:spTgt spid="72711"/>
                                        </p:tgtEl>
                                      </p:cBhvr>
                                    </p:animEffect>
                                    <p:set>
                                      <p:cBhvr>
                                        <p:cTn id="47" dur="1" fill="hold">
                                          <p:stCondLst>
                                            <p:cond delay="9"/>
                                          </p:stCondLst>
                                        </p:cTn>
                                        <p:tgtEl>
                                          <p:spTgt spid="72711"/>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p:cBhvr>
                                        <p:cTn id="50" dur="10"/>
                                        <p:tgtEl>
                                          <p:spTgt spid="11"/>
                                        </p:tgtEl>
                                      </p:cBhvr>
                                    </p:animEffect>
                                  </p:childTnLst>
                                </p:cTn>
                              </p:par>
                            </p:childTnLst>
                          </p:cTn>
                        </p:par>
                        <p:par>
                          <p:cTn id="51" fill="hold">
                            <p:stCondLst>
                              <p:cond delay="10"/>
                            </p:stCondLst>
                            <p:childTnLst>
                              <p:par>
                                <p:cTn id="52" presetID="10"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p:cBhvr>
                                        <p:cTn id="54" dur="1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10"/>
                                        <p:tgtEl>
                                          <p:spTgt spid="11"/>
                                        </p:tgtEl>
                                      </p:cBhvr>
                                    </p:animEffect>
                                    <p:set>
                                      <p:cBhvr>
                                        <p:cTn id="59" dur="1" fill="hold">
                                          <p:stCondLst>
                                            <p:cond delay="9"/>
                                          </p:stCondLst>
                                        </p:cTn>
                                        <p:tgtEl>
                                          <p:spTgt spid="1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
                                        <p:tgtEl>
                                          <p:spTgt spid="12"/>
                                        </p:tgtEl>
                                      </p:cBhvr>
                                    </p:animEffect>
                                    <p:set>
                                      <p:cBhvr>
                                        <p:cTn id="62" dur="1" fill="hold">
                                          <p:stCondLst>
                                            <p:cond delay="9"/>
                                          </p:stCondLst>
                                        </p:cTn>
                                        <p:tgtEl>
                                          <p:spTgt spid="12"/>
                                        </p:tgtEl>
                                        <p:attrNameLst>
                                          <p:attrName>style.visibility</p:attrName>
                                        </p:attrNameLst>
                                      </p:cBhvr>
                                      <p:to>
                                        <p:strVal val="hidden"/>
                                      </p:to>
                                    </p:set>
                                  </p:childTnLst>
                                </p:cTn>
                              </p:par>
                            </p:childTnLst>
                          </p:cTn>
                        </p:par>
                        <p:par>
                          <p:cTn id="63" fill="hold">
                            <p:stCondLst>
                              <p:cond delay="10"/>
                            </p:stCondLst>
                            <p:childTnLst>
                              <p:par>
                                <p:cTn id="64" presetID="10"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p:cBhvr>
                                        <p:cTn id="66" dur="10"/>
                                        <p:tgtEl>
                                          <p:spTgt spid="9"/>
                                        </p:tgtEl>
                                      </p:cBhvr>
                                    </p:animEffect>
                                  </p:childTnLst>
                                </p:cTn>
                              </p:par>
                            </p:childTnLst>
                          </p:cTn>
                        </p:par>
                        <p:par>
                          <p:cTn id="67" fill="hold">
                            <p:stCondLst>
                              <p:cond delay="20"/>
                            </p:stCondLst>
                            <p:childTnLst>
                              <p:par>
                                <p:cTn id="68" presetID="10"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p:cBhvr>
                                        <p:cTn id="70"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p:bldP spid="72709" grpId="0" bldLvl="0" animBg="1" autoUpdateAnimBg="0"/>
      <p:bldP spid="72709" grpId="1" animBg="1"/>
      <p:bldP spid="72711" grpId="0" bldLvl="0" animBg="1" autoUpdateAnimBg="0"/>
      <p:bldP spid="72711" grpId="1" animBg="1"/>
      <p:bldP spid="72714" grpId="0" bldLvl="0" animBg="1" autoUpdateAnimBg="0"/>
      <p:bldP spid="72714" grpId="1" animBg="1"/>
      <p:bldP spid="9" grpId="0" bldLvl="0" animBg="1" autoUpdateAnimBg="0"/>
      <p:bldP spid="10" grpId="0" bldLvl="0" animBg="1" autoUpdateAnimBg="0"/>
      <p:bldP spid="11" grpId="0" bldLvl="0" animBg="1" autoUpdateAnimBg="0"/>
      <p:bldP spid="11" grpId="1" animBg="1"/>
      <p:bldP spid="12" grpId="0" bldLvl="0" animBg="1" autoUpdateAnimBg="0"/>
      <p:bldP spid="12" grpId="1" animBg="1"/>
      <p:bldP spid="13" grpId="0" bldLvl="0" animBg="1" autoUpdateAnimBg="0"/>
      <p:bldP spid="13" grpId="1" animBg="1"/>
      <p:bldP spid="14" grpId="0" bldLvl="0" animBg="1" autoUpdateAnimBg="0"/>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86018" name="标题 1"/>
          <p:cNvSpPr>
            <a:spLocks noGrp="1" noChangeArrowheads="1"/>
          </p:cNvSpPr>
          <p:nvPr>
            <p:ph type="title" idx="4294967295"/>
          </p:nvPr>
        </p:nvSpPr>
        <p:spPr>
          <a:xfrm>
            <a:off x="779463" y="212725"/>
            <a:ext cx="5316537" cy="1368425"/>
          </a:xfrm>
        </p:spPr>
        <p:txBody>
          <a:bodyPr/>
          <a:lstStyle/>
          <a:p>
            <a:pPr marL="0" indent="0" eaLnBrk="1" hangingPunct="1"/>
            <a:r>
              <a:rPr kumimoji="0" lang="zh-CN" altLang="en-US" sz="4400" dirty="0" smtClean="0">
                <a:solidFill>
                  <a:schemeClr val="accent1">
                    <a:lumMod val="20000"/>
                    <a:lumOff val="80000"/>
                  </a:schemeClr>
                </a:solidFill>
                <a:latin typeface="华文楷体" pitchFamily="2" charset="-122"/>
                <a:ea typeface="华文楷体" pitchFamily="2" charset="-122"/>
              </a:rPr>
              <a:t>管理员</a:t>
            </a:r>
            <a:br>
              <a:rPr kumimoji="0" lang="zh-CN" altLang="en-US" sz="4400" dirty="0" smtClean="0">
                <a:solidFill>
                  <a:schemeClr val="accent1">
                    <a:lumMod val="20000"/>
                    <a:lumOff val="80000"/>
                  </a:schemeClr>
                </a:solidFill>
                <a:latin typeface="华文楷体" pitchFamily="2" charset="-122"/>
                <a:ea typeface="华文楷体" pitchFamily="2" charset="-122"/>
              </a:rPr>
            </a:br>
            <a:r>
              <a:rPr kumimoji="0" lang="zh-CN" altLang="en-US" sz="4400" dirty="0" smtClean="0">
                <a:solidFill>
                  <a:schemeClr val="accent1">
                    <a:lumMod val="20000"/>
                    <a:lumOff val="80000"/>
                  </a:schemeClr>
                </a:solidFill>
                <a:latin typeface="华文楷体" pitchFamily="2" charset="-122"/>
                <a:ea typeface="华文楷体" pitchFamily="2" charset="-122"/>
              </a:rPr>
              <a:t>          ——</a:t>
            </a:r>
            <a:r>
              <a:rPr kumimoji="0" lang="zh-CN" altLang="en-US" sz="3200" dirty="0" smtClean="0">
                <a:solidFill>
                  <a:schemeClr val="accent1">
                    <a:lumMod val="20000"/>
                    <a:lumOff val="80000"/>
                  </a:schemeClr>
                </a:solidFill>
                <a:latin typeface="华文楷体" pitchFamily="2" charset="-122"/>
                <a:ea typeface="华文楷体" pitchFamily="2" charset="-122"/>
              </a:rPr>
              <a:t>微信公众号</a:t>
            </a:r>
          </a:p>
        </p:txBody>
      </p:sp>
      <p:pic>
        <p:nvPicPr>
          <p:cNvPr id="8601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714500"/>
            <a:ext cx="11268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矩形 3"/>
          <p:cNvSpPr>
            <a:spLocks noChangeArrowheads="1"/>
          </p:cNvSpPr>
          <p:nvPr/>
        </p:nvSpPr>
        <p:spPr bwMode="auto">
          <a:xfrm>
            <a:off x="967922" y="6473825"/>
            <a:ext cx="1150937" cy="3841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3733" name="矩形 6"/>
          <p:cNvSpPr>
            <a:spLocks noChangeArrowheads="1"/>
          </p:cNvSpPr>
          <p:nvPr/>
        </p:nvSpPr>
        <p:spPr bwMode="auto">
          <a:xfrm>
            <a:off x="10724606" y="3017519"/>
            <a:ext cx="627018" cy="163285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3735" name="矩形 8"/>
          <p:cNvSpPr>
            <a:spLocks noChangeArrowheads="1"/>
          </p:cNvSpPr>
          <p:nvPr/>
        </p:nvSpPr>
        <p:spPr bwMode="auto">
          <a:xfrm>
            <a:off x="7286625" y="2803525"/>
            <a:ext cx="3059567" cy="110490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点击修改，</a:t>
            </a:r>
            <a:r>
              <a:rPr kumimoji="0" lang="zh-CN" altLang="en-US" sz="1800" dirty="0" smtClean="0">
                <a:solidFill>
                  <a:srgbClr val="FFFFFF"/>
                </a:solidFill>
                <a:latin typeface="华文楷体" pitchFamily="2" charset="-122"/>
                <a:sym typeface="华文楷体" pitchFamily="2" charset="-122"/>
              </a:rPr>
              <a:t>添加或修改学校</a:t>
            </a:r>
            <a:r>
              <a:rPr kumimoji="0" lang="zh-CN" altLang="en-US" sz="1800" dirty="0">
                <a:solidFill>
                  <a:srgbClr val="FFFFFF"/>
                </a:solidFill>
                <a:latin typeface="华文楷体" pitchFamily="2" charset="-122"/>
                <a:sym typeface="华文楷体" pitchFamily="2" charset="-122"/>
              </a:rPr>
              <a:t>简介、办学特色、荣誉集锦、学子天地及名师</a:t>
            </a:r>
            <a:r>
              <a:rPr kumimoji="0" lang="zh-CN" altLang="en-US" sz="1800" dirty="0" smtClean="0">
                <a:solidFill>
                  <a:srgbClr val="FFFFFF"/>
                </a:solidFill>
                <a:latin typeface="华文楷体" pitchFamily="2" charset="-122"/>
                <a:sym typeface="华文楷体" pitchFamily="2" charset="-122"/>
              </a:rPr>
              <a:t>风采内容</a:t>
            </a:r>
            <a:endParaRPr kumimoji="0" lang="zh-CN" altLang="en-US" sz="1800" dirty="0">
              <a:solidFill>
                <a:srgbClr val="FFFFFF"/>
              </a:solidFill>
              <a:latin typeface="华文楷体" pitchFamily="2" charset="-122"/>
              <a:sym typeface="华文楷体" pitchFamily="2" charset="-122"/>
            </a:endParaRPr>
          </a:p>
        </p:txBody>
      </p:sp>
      <p:sp>
        <p:nvSpPr>
          <p:cNvPr id="73736" name="矩形 9"/>
          <p:cNvSpPr>
            <a:spLocks noChangeArrowheads="1"/>
          </p:cNvSpPr>
          <p:nvPr/>
        </p:nvSpPr>
        <p:spPr bwMode="auto">
          <a:xfrm>
            <a:off x="2834640" y="1714500"/>
            <a:ext cx="927464" cy="4159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3738" name="矩形 11"/>
          <p:cNvSpPr>
            <a:spLocks noChangeArrowheads="1"/>
          </p:cNvSpPr>
          <p:nvPr/>
        </p:nvSpPr>
        <p:spPr bwMode="auto">
          <a:xfrm>
            <a:off x="2118859" y="2540000"/>
            <a:ext cx="2596832" cy="1078411"/>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分别添加</a:t>
            </a:r>
            <a:r>
              <a:rPr kumimoji="0" lang="zh-CN" altLang="en-US" sz="1800" dirty="0">
                <a:solidFill>
                  <a:srgbClr val="FFFFFF"/>
                </a:solidFill>
                <a:latin typeface="华文楷体" pitchFamily="2" charset="-122"/>
                <a:sym typeface="华文楷体" pitchFamily="2" charset="-122"/>
              </a:rPr>
              <a:t>新闻聚焦、学生活动、党风建设和德育</a:t>
            </a:r>
            <a:r>
              <a:rPr kumimoji="0" lang="zh-CN" altLang="en-US" sz="1800" dirty="0" smtClean="0">
                <a:solidFill>
                  <a:srgbClr val="FFFFFF"/>
                </a:solidFill>
                <a:latin typeface="华文楷体" pitchFamily="2" charset="-122"/>
                <a:sym typeface="华文楷体" pitchFamily="2" charset="-122"/>
              </a:rPr>
              <a:t>天地四个类别</a:t>
            </a:r>
            <a:r>
              <a:rPr kumimoji="0" lang="zh-CN" altLang="en-US" sz="1800" dirty="0">
                <a:solidFill>
                  <a:srgbClr val="FFFFFF"/>
                </a:solidFill>
                <a:latin typeface="华文楷体" pitchFamily="2" charset="-122"/>
                <a:sym typeface="华文楷体" pitchFamily="2" charset="-122"/>
              </a:rPr>
              <a:t>的新闻</a:t>
            </a:r>
          </a:p>
        </p:txBody>
      </p:sp>
      <p:sp>
        <p:nvSpPr>
          <p:cNvPr id="73739" name="矩形 16"/>
          <p:cNvSpPr>
            <a:spLocks noChangeArrowheads="1"/>
          </p:cNvSpPr>
          <p:nvPr/>
        </p:nvSpPr>
        <p:spPr bwMode="auto">
          <a:xfrm>
            <a:off x="3931919" y="1714500"/>
            <a:ext cx="1267097" cy="41592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3741" name="矩形 18"/>
          <p:cNvSpPr>
            <a:spLocks noChangeArrowheads="1"/>
          </p:cNvSpPr>
          <p:nvPr/>
        </p:nvSpPr>
        <p:spPr bwMode="auto">
          <a:xfrm>
            <a:off x="5954713" y="1450975"/>
            <a:ext cx="2362200" cy="1089025"/>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点击</a:t>
            </a:r>
            <a:r>
              <a:rPr kumimoji="0" lang="zh-CN" altLang="en-US" sz="1800" dirty="0">
                <a:solidFill>
                  <a:srgbClr val="FFFFFF"/>
                </a:solidFill>
                <a:latin typeface="华文楷体" pitchFamily="2" charset="-122"/>
                <a:sym typeface="华文楷体" pitchFamily="2" charset="-122"/>
              </a:rPr>
              <a:t>更新</a:t>
            </a:r>
            <a:r>
              <a:rPr kumimoji="0" lang="zh-CN" altLang="en-US" sz="1800" dirty="0" smtClean="0">
                <a:solidFill>
                  <a:srgbClr val="FFFFFF"/>
                </a:solidFill>
                <a:latin typeface="华文楷体" pitchFamily="2" charset="-122"/>
                <a:sym typeface="华文楷体" pitchFamily="2" charset="-122"/>
              </a:rPr>
              <a:t>微</a:t>
            </a:r>
            <a:r>
              <a:rPr kumimoji="0" lang="zh-CN" altLang="en-US" sz="1800" dirty="0">
                <a:solidFill>
                  <a:srgbClr val="FFFFFF"/>
                </a:solidFill>
                <a:latin typeface="华文楷体" pitchFamily="2" charset="-122"/>
                <a:sym typeface="华文楷体" pitchFamily="2" charset="-122"/>
              </a:rPr>
              <a:t>信客户端</a:t>
            </a:r>
            <a:r>
              <a:rPr kumimoji="0" lang="zh-CN" altLang="en-US" sz="1800" dirty="0" smtClean="0">
                <a:solidFill>
                  <a:srgbClr val="FFFFFF"/>
                </a:solidFill>
                <a:latin typeface="华文楷体" pitchFamily="2" charset="-122"/>
                <a:sym typeface="华文楷体" pitchFamily="2" charset="-122"/>
              </a:rPr>
              <a:t>，添加的内容</a:t>
            </a:r>
            <a:r>
              <a:rPr kumimoji="0" lang="zh-CN" altLang="en-US" sz="1800" dirty="0">
                <a:solidFill>
                  <a:srgbClr val="FFFFFF"/>
                </a:solidFill>
                <a:latin typeface="华文楷体" pitchFamily="2" charset="-122"/>
                <a:sym typeface="华文楷体" pitchFamily="2" charset="-122"/>
              </a:rPr>
              <a:t>发送至学校微信</a:t>
            </a:r>
            <a:r>
              <a:rPr kumimoji="0" lang="zh-CN" altLang="en-US" sz="1800" dirty="0" smtClean="0">
                <a:solidFill>
                  <a:srgbClr val="FFFFFF"/>
                </a:solidFill>
                <a:latin typeface="华文楷体" pitchFamily="2" charset="-122"/>
                <a:sym typeface="华文楷体" pitchFamily="2" charset="-122"/>
              </a:rPr>
              <a:t>公众平台</a:t>
            </a:r>
            <a:endParaRPr kumimoji="0" lang="zh-CN" altLang="en-US" sz="1800" dirty="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p:cBhvr>
                                        <p:cTn id="7" dur="1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p:cBhvr>
                                        <p:cTn id="12" dur="10"/>
                                        <p:tgtEl>
                                          <p:spTgt spid="7373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3735"/>
                                        </p:tgtEl>
                                        <p:attrNameLst>
                                          <p:attrName>style.visibility</p:attrName>
                                        </p:attrNameLst>
                                      </p:cBhvr>
                                      <p:to>
                                        <p:strVal val="visible"/>
                                      </p:to>
                                    </p:set>
                                    <p:animEffect>
                                      <p:cBhvr>
                                        <p:cTn id="16" dur="10"/>
                                        <p:tgtEl>
                                          <p:spTgt spid="737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0"/>
                                        <p:tgtEl>
                                          <p:spTgt spid="73733"/>
                                        </p:tgtEl>
                                      </p:cBhvr>
                                    </p:animEffect>
                                    <p:set>
                                      <p:cBhvr>
                                        <p:cTn id="21" dur="1" fill="hold">
                                          <p:stCondLst>
                                            <p:cond delay="9"/>
                                          </p:stCondLst>
                                        </p:cTn>
                                        <p:tgtEl>
                                          <p:spTgt spid="7373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
                                        <p:tgtEl>
                                          <p:spTgt spid="73735"/>
                                        </p:tgtEl>
                                      </p:cBhvr>
                                    </p:animEffect>
                                    <p:set>
                                      <p:cBhvr>
                                        <p:cTn id="24" dur="1" fill="hold">
                                          <p:stCondLst>
                                            <p:cond delay="9"/>
                                          </p:stCondLst>
                                        </p:cTn>
                                        <p:tgtEl>
                                          <p:spTgt spid="73735"/>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3736"/>
                                        </p:tgtEl>
                                        <p:attrNameLst>
                                          <p:attrName>style.visibility</p:attrName>
                                        </p:attrNameLst>
                                      </p:cBhvr>
                                      <p:to>
                                        <p:strVal val="visible"/>
                                      </p:to>
                                    </p:set>
                                    <p:animEffect>
                                      <p:cBhvr>
                                        <p:cTn id="28" dur="10"/>
                                        <p:tgtEl>
                                          <p:spTgt spid="7373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3738"/>
                                        </p:tgtEl>
                                        <p:attrNameLst>
                                          <p:attrName>style.visibility</p:attrName>
                                        </p:attrNameLst>
                                      </p:cBhvr>
                                      <p:to>
                                        <p:strVal val="visible"/>
                                      </p:to>
                                    </p:set>
                                    <p:animEffect>
                                      <p:cBhvr>
                                        <p:cTn id="32" dur="10"/>
                                        <p:tgtEl>
                                          <p:spTgt spid="737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
                                        <p:tgtEl>
                                          <p:spTgt spid="73736"/>
                                        </p:tgtEl>
                                      </p:cBhvr>
                                    </p:animEffect>
                                    <p:set>
                                      <p:cBhvr>
                                        <p:cTn id="37" dur="1" fill="hold">
                                          <p:stCondLst>
                                            <p:cond delay="9"/>
                                          </p:stCondLst>
                                        </p:cTn>
                                        <p:tgtEl>
                                          <p:spTgt spid="7373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
                                        <p:tgtEl>
                                          <p:spTgt spid="73738"/>
                                        </p:tgtEl>
                                      </p:cBhvr>
                                    </p:animEffect>
                                    <p:set>
                                      <p:cBhvr>
                                        <p:cTn id="40" dur="1" fill="hold">
                                          <p:stCondLst>
                                            <p:cond delay="9"/>
                                          </p:stCondLst>
                                        </p:cTn>
                                        <p:tgtEl>
                                          <p:spTgt spid="73738"/>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73739"/>
                                        </p:tgtEl>
                                        <p:attrNameLst>
                                          <p:attrName>style.visibility</p:attrName>
                                        </p:attrNameLst>
                                      </p:cBhvr>
                                      <p:to>
                                        <p:strVal val="visible"/>
                                      </p:to>
                                    </p:set>
                                    <p:animEffect>
                                      <p:cBhvr>
                                        <p:cTn id="44" dur="10"/>
                                        <p:tgtEl>
                                          <p:spTgt spid="73739"/>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73741"/>
                                        </p:tgtEl>
                                        <p:attrNameLst>
                                          <p:attrName>style.visibility</p:attrName>
                                        </p:attrNameLst>
                                      </p:cBhvr>
                                      <p:to>
                                        <p:strVal val="visible"/>
                                      </p:to>
                                    </p:set>
                                    <p:animEffect>
                                      <p:cBhvr>
                                        <p:cTn id="48" dur="10"/>
                                        <p:tgtEl>
                                          <p:spTgt spid="7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ldLvl="0" animBg="1" autoUpdateAnimBg="0"/>
      <p:bldP spid="73733" grpId="0" bldLvl="0" animBg="1" autoUpdateAnimBg="0"/>
      <p:bldP spid="73733" grpId="1" animBg="1"/>
      <p:bldP spid="73735" grpId="0" bldLvl="0" animBg="1" autoUpdateAnimBg="0"/>
      <p:bldP spid="73735" grpId="1" animBg="1"/>
      <p:bldP spid="73736" grpId="0" bldLvl="0" animBg="1" autoUpdateAnimBg="0"/>
      <p:bldP spid="73736" grpId="1" animBg="1"/>
      <p:bldP spid="73738" grpId="0" bldLvl="0" animBg="1" autoUpdateAnimBg="0"/>
      <p:bldP spid="73738" grpId="1" animBg="1"/>
      <p:bldP spid="73739" grpId="0" bldLvl="0" animBg="1" autoUpdateAnimBg="0"/>
      <p:bldP spid="73741" grpId="0" bldLvl="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sp>
        <p:nvSpPr>
          <p:cNvPr id="11" name="文本框 1"/>
          <p:cNvSpPr txBox="1">
            <a:spLocks noChangeArrowheads="1"/>
          </p:cNvSpPr>
          <p:nvPr/>
        </p:nvSpPr>
        <p:spPr bwMode="auto">
          <a:xfrm>
            <a:off x="3848123" y="5626190"/>
            <a:ext cx="407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FontTx/>
              <a:buNone/>
            </a:pPr>
            <a:r>
              <a:rPr lang="zh-CN" altLang="en-US" sz="1800" dirty="0">
                <a:solidFill>
                  <a:srgbClr val="FFC000"/>
                </a:solidFill>
                <a:latin typeface="华文楷体" pitchFamily="2" charset="-122"/>
              </a:rPr>
              <a:t>成都双扬科技有限责任公司</a:t>
            </a:r>
          </a:p>
        </p:txBody>
      </p:sp>
      <p:sp>
        <p:nvSpPr>
          <p:cNvPr id="13" name="文本框 2"/>
          <p:cNvSpPr txBox="1">
            <a:spLocks noChangeArrowheads="1"/>
          </p:cNvSpPr>
          <p:nvPr/>
        </p:nvSpPr>
        <p:spPr bwMode="auto">
          <a:xfrm>
            <a:off x="3189310" y="2724240"/>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spcBef>
                <a:spcPct val="0"/>
              </a:spcBef>
              <a:buFontTx/>
              <a:buNone/>
            </a:pPr>
            <a:r>
              <a:rPr lang="zh-CN" altLang="en-US" sz="2400" dirty="0">
                <a:solidFill>
                  <a:schemeClr val="bg1"/>
                </a:solidFill>
                <a:latin typeface="华文楷体" pitchFamily="2" charset="-122"/>
              </a:rPr>
              <a:t>联系我们：</a:t>
            </a:r>
          </a:p>
        </p:txBody>
      </p:sp>
      <p:sp>
        <p:nvSpPr>
          <p:cNvPr id="14" name="文本框 7"/>
          <p:cNvSpPr txBox="1">
            <a:spLocks noChangeArrowheads="1"/>
          </p:cNvSpPr>
          <p:nvPr/>
        </p:nvSpPr>
        <p:spPr bwMode="auto">
          <a:xfrm>
            <a:off x="4106885" y="3352890"/>
            <a:ext cx="426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spcBef>
                <a:spcPct val="0"/>
              </a:spcBef>
              <a:buFontTx/>
              <a:buNone/>
            </a:pPr>
            <a:r>
              <a:rPr lang="zh-CN" altLang="en-US" sz="2400" dirty="0">
                <a:solidFill>
                  <a:schemeClr val="bg1"/>
                </a:solidFill>
                <a:latin typeface="华文楷体" pitchFamily="2" charset="-122"/>
              </a:rPr>
              <a:t>电话：</a:t>
            </a:r>
            <a:r>
              <a:rPr lang="zh-CN" altLang="zh-CN" sz="2400" dirty="0">
                <a:solidFill>
                  <a:schemeClr val="bg1"/>
                </a:solidFill>
                <a:latin typeface="华文楷体" pitchFamily="2" charset="-122"/>
              </a:rPr>
              <a:t>0</a:t>
            </a:r>
            <a:r>
              <a:rPr lang="en-US" altLang="zh-CN" sz="2400" dirty="0">
                <a:solidFill>
                  <a:schemeClr val="bg1"/>
                </a:solidFill>
                <a:latin typeface="华文楷体" pitchFamily="2" charset="-122"/>
              </a:rPr>
              <a:t>28-87817376</a:t>
            </a:r>
            <a:endParaRPr lang="zh-CN" altLang="en-US" sz="2400" dirty="0">
              <a:solidFill>
                <a:schemeClr val="bg1"/>
              </a:solidFill>
              <a:latin typeface="华文楷体" pitchFamily="2" charset="-122"/>
            </a:endParaRPr>
          </a:p>
        </p:txBody>
      </p:sp>
      <p:sp>
        <p:nvSpPr>
          <p:cNvPr id="15" name="文本框 8"/>
          <p:cNvSpPr txBox="1">
            <a:spLocks noChangeArrowheads="1"/>
          </p:cNvSpPr>
          <p:nvPr/>
        </p:nvSpPr>
        <p:spPr bwMode="auto">
          <a:xfrm>
            <a:off x="4114823" y="3981540"/>
            <a:ext cx="538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spcBef>
                <a:spcPct val="0"/>
              </a:spcBef>
              <a:buFontTx/>
              <a:buNone/>
            </a:pPr>
            <a:r>
              <a:rPr lang="zh-CN" altLang="en-US" sz="2400" dirty="0">
                <a:solidFill>
                  <a:schemeClr val="bg1"/>
                </a:solidFill>
                <a:latin typeface="华文楷体" pitchFamily="2" charset="-122"/>
              </a:rPr>
              <a:t>邮箱：</a:t>
            </a:r>
            <a:r>
              <a:rPr lang="en-US" altLang="zh-CN" sz="2400" dirty="0">
                <a:solidFill>
                  <a:schemeClr val="bg1"/>
                </a:solidFill>
                <a:latin typeface="华文楷体" pitchFamily="2" charset="-122"/>
              </a:rPr>
              <a:t>contact@doubleflyer.com</a:t>
            </a:r>
            <a:endParaRPr lang="zh-CN" altLang="en-US" sz="2400" dirty="0">
              <a:solidFill>
                <a:schemeClr val="bg1"/>
              </a:solidFill>
              <a:latin typeface="华文楷体" pitchFamily="2" charset="-122"/>
            </a:endParaRPr>
          </a:p>
        </p:txBody>
      </p:sp>
      <p:sp>
        <p:nvSpPr>
          <p:cNvPr id="16" name="文本框 9"/>
          <p:cNvSpPr txBox="1">
            <a:spLocks noChangeArrowheads="1"/>
          </p:cNvSpPr>
          <p:nvPr/>
        </p:nvSpPr>
        <p:spPr bwMode="auto">
          <a:xfrm>
            <a:off x="4108473" y="4610190"/>
            <a:ext cx="426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spcBef>
                <a:spcPct val="0"/>
              </a:spcBef>
              <a:buFontTx/>
              <a:buNone/>
            </a:pPr>
            <a:r>
              <a:rPr lang="en-US" altLang="zh-CN" sz="2400" dirty="0">
                <a:solidFill>
                  <a:schemeClr val="bg1"/>
                </a:solidFill>
                <a:latin typeface="华文楷体" pitchFamily="2" charset="-122"/>
              </a:rPr>
              <a:t>QQ</a:t>
            </a:r>
            <a:r>
              <a:rPr lang="zh-CN" altLang="en-US" sz="2400" dirty="0">
                <a:solidFill>
                  <a:schemeClr val="bg1"/>
                </a:solidFill>
                <a:latin typeface="华文楷体" pitchFamily="2" charset="-122"/>
              </a:rPr>
              <a:t>：</a:t>
            </a:r>
            <a:r>
              <a:rPr lang="en-US" altLang="zh-CN" sz="2400" dirty="0">
                <a:solidFill>
                  <a:schemeClr val="bg1"/>
                </a:solidFill>
                <a:latin typeface="华文楷体" pitchFamily="2" charset="-122"/>
              </a:rPr>
              <a:t>2021728378</a:t>
            </a:r>
            <a:endParaRPr lang="zh-CN" altLang="en-US" sz="2400" dirty="0">
              <a:solidFill>
                <a:schemeClr val="bg1"/>
              </a:solidFill>
              <a:latin typeface="华文楷体" pitchFamily="2" charset="-122"/>
            </a:endParaRPr>
          </a:p>
        </p:txBody>
      </p:sp>
      <p:sp>
        <p:nvSpPr>
          <p:cNvPr id="2" name="标题 1"/>
          <p:cNvSpPr>
            <a:spLocks noGrp="1"/>
          </p:cNvSpPr>
          <p:nvPr>
            <p:ph type="ctrTitle"/>
          </p:nvPr>
        </p:nvSpPr>
        <p:spPr>
          <a:xfrm>
            <a:off x="4730466" y="1014219"/>
            <a:ext cx="3016862" cy="1241357"/>
          </a:xfrm>
        </p:spPr>
        <p:txBody>
          <a:bodyPr>
            <a:normAutofit/>
          </a:bodyPr>
          <a:lstStyle/>
          <a:p>
            <a:pPr lvl="0"/>
            <a:r>
              <a:rPr lang="zh-CN" altLang="en-US" sz="4000" dirty="0">
                <a:solidFill>
                  <a:srgbClr val="5B9BD5">
                    <a:lumMod val="40000"/>
                    <a:lumOff val="60000"/>
                  </a:srgbClr>
                </a:solidFill>
                <a:latin typeface="华文楷体" pitchFamily="2" charset="-122"/>
                <a:ea typeface="华文楷体" pitchFamily="2" charset="-122"/>
                <a:cs typeface="+mn-cs"/>
              </a:rPr>
              <a:t>谢谢大家！</a:t>
            </a:r>
            <a:endParaRPr lang="en-US" altLang="zh-CN" sz="4000" dirty="0">
              <a:solidFill>
                <a:srgbClr val="5B9BD5">
                  <a:lumMod val="40000"/>
                  <a:lumOff val="60000"/>
                </a:srgbClr>
              </a:solidFill>
              <a:latin typeface="华文楷体" pitchFamily="2" charset="-122"/>
              <a:ea typeface="华文楷体"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rcRect/>
          <a:stretch>
            <a:fillRect/>
          </a:stretch>
        </p:blipFill>
        <p:spPr>
          <a:xfrm>
            <a:off x="-3175" y="1713865"/>
            <a:ext cx="12196445" cy="4739005"/>
          </a:xfrm>
          <a:prstGeom prst="rect">
            <a:avLst/>
          </a:prstGeom>
        </p:spPr>
      </p:pic>
      <p:sp>
        <p:nvSpPr>
          <p:cNvPr id="54274" name="标题 1"/>
          <p:cNvSpPr>
            <a:spLocks noGrp="1" noChangeArrowheads="1"/>
          </p:cNvSpPr>
          <p:nvPr>
            <p:ph type="title" idx="4294967295"/>
          </p:nvPr>
        </p:nvSpPr>
        <p:spPr>
          <a:xfrm>
            <a:off x="779463" y="212725"/>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学期安排</a:t>
            </a:r>
            <a:endParaRPr kumimoji="0" lang="zh-CN" altLang="en-US" sz="4800" dirty="0" smtClean="0">
              <a:solidFill>
                <a:schemeClr val="accent1">
                  <a:lumMod val="20000"/>
                  <a:lumOff val="80000"/>
                </a:schemeClr>
              </a:solidFill>
              <a:latin typeface="华文楷体" pitchFamily="2" charset="-122"/>
              <a:ea typeface="华文楷体" pitchFamily="2" charset="-122"/>
            </a:endParaRPr>
          </a:p>
        </p:txBody>
      </p:sp>
      <p:sp>
        <p:nvSpPr>
          <p:cNvPr id="41988" name="矩形 3"/>
          <p:cNvSpPr>
            <a:spLocks noChangeArrowheads="1"/>
          </p:cNvSpPr>
          <p:nvPr/>
        </p:nvSpPr>
        <p:spPr bwMode="auto">
          <a:xfrm>
            <a:off x="608043" y="3721017"/>
            <a:ext cx="827088" cy="3714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 name="矩形 12"/>
          <p:cNvSpPr>
            <a:spLocks noChangeArrowheads="1"/>
          </p:cNvSpPr>
          <p:nvPr/>
        </p:nvSpPr>
        <p:spPr bwMode="auto">
          <a:xfrm>
            <a:off x="1873310" y="3216690"/>
            <a:ext cx="2150452" cy="67673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设定</a:t>
            </a:r>
            <a:r>
              <a:rPr kumimoji="0" lang="zh-CN" altLang="en-US" sz="1800" dirty="0" smtClean="0">
                <a:solidFill>
                  <a:srgbClr val="FFFFFF"/>
                </a:solidFill>
                <a:latin typeface="华文楷体" pitchFamily="2" charset="-122"/>
                <a:sym typeface="华文楷体" pitchFamily="2" charset="-122"/>
              </a:rPr>
              <a:t>系统基本参数</a:t>
            </a:r>
            <a:endParaRPr kumimoji="0" lang="zh-CN" altLang="en-US" sz="1800" dirty="0">
              <a:solidFill>
                <a:srgbClr val="FFFFFF"/>
              </a:solidFill>
              <a:latin typeface="华文楷体" pitchFamily="2" charset="-122"/>
              <a:sym typeface="华文楷体" pitchFamily="2" charset="-122"/>
            </a:endParaRPr>
          </a:p>
        </p:txBody>
      </p:sp>
      <p:sp>
        <p:nvSpPr>
          <p:cNvPr id="8" name="矩形 12"/>
          <p:cNvSpPr>
            <a:spLocks noChangeArrowheads="1"/>
          </p:cNvSpPr>
          <p:nvPr/>
        </p:nvSpPr>
        <p:spPr bwMode="auto">
          <a:xfrm>
            <a:off x="3432175" y="1914525"/>
            <a:ext cx="1926590" cy="103759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smtClean="0">
                <a:solidFill>
                  <a:srgbClr val="FFFFFF"/>
                </a:solidFill>
                <a:latin typeface="华文楷体" pitchFamily="2" charset="-122"/>
                <a:sym typeface="华文楷体" pitchFamily="2" charset="-122"/>
              </a:rPr>
              <a:t>新建学期，设置学期名称及开始日期、结束日期</a:t>
            </a:r>
            <a:endParaRPr kumimoji="0" lang="zh-CN" altLang="en-US" sz="1800" dirty="0">
              <a:solidFill>
                <a:srgbClr val="FFFFFF"/>
              </a:solidFill>
              <a:latin typeface="华文楷体" pitchFamily="2" charset="-122"/>
              <a:sym typeface="华文楷体" pitchFamily="2" charset="-122"/>
            </a:endParaRPr>
          </a:p>
        </p:txBody>
      </p:sp>
      <p:sp>
        <p:nvSpPr>
          <p:cNvPr id="10" name="矩形 3"/>
          <p:cNvSpPr>
            <a:spLocks noChangeArrowheads="1"/>
          </p:cNvSpPr>
          <p:nvPr/>
        </p:nvSpPr>
        <p:spPr bwMode="auto">
          <a:xfrm>
            <a:off x="444251" y="3374210"/>
            <a:ext cx="908699" cy="41376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 name="矩形 3"/>
          <p:cNvSpPr>
            <a:spLocks noChangeArrowheads="1"/>
          </p:cNvSpPr>
          <p:nvPr/>
        </p:nvSpPr>
        <p:spPr bwMode="auto">
          <a:xfrm>
            <a:off x="2393950" y="2163445"/>
            <a:ext cx="590550" cy="35814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p:cBhvr>
                                        <p:cTn id="10" dur="1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7"/>
                                        </p:tgtEl>
                                      </p:cBhvr>
                                    </p:animEffect>
                                    <p:set>
                                      <p:cBhvr>
                                        <p:cTn id="15" dur="1" fill="hold">
                                          <p:stCondLst>
                                            <p:cond delay="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
                                        <p:tgtEl>
                                          <p:spTgt spid="10"/>
                                        </p:tgtEl>
                                      </p:cBhvr>
                                    </p:animEffect>
                                    <p:set>
                                      <p:cBhvr>
                                        <p:cTn id="18" dur="1" fill="hold">
                                          <p:stCondLst>
                                            <p:cond delay="9"/>
                                          </p:stCondLst>
                                        </p:cTn>
                                        <p:tgtEl>
                                          <p:spTgt spid="10"/>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1988"/>
                                        </p:tgtEl>
                                        <p:attrNameLst>
                                          <p:attrName>style.visibility</p:attrName>
                                        </p:attrNameLst>
                                      </p:cBhvr>
                                      <p:to>
                                        <p:strVal val="visible"/>
                                      </p:to>
                                    </p:set>
                                    <p:animEffect>
                                      <p:cBhvr>
                                        <p:cTn id="22" dur="10"/>
                                        <p:tgtEl>
                                          <p:spTgt spid="419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p:cBhvr>
                                        <p:cTn id="27" dur="1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p:cBhvr>
                                        <p:cTn id="30"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ldLvl="0" animBg="1" autoUpdateAnimBg="0"/>
      <p:bldP spid="7" grpId="0" bldLvl="0" animBg="1" autoUpdateAnimBg="0"/>
      <p:bldP spid="7" grpId="1" bldLvl="0" animBg="1"/>
      <p:bldP spid="8" grpId="0" bldLvl="0" animBg="1" autoUpdateAnimBg="0"/>
      <p:bldP spid="10" grpId="0" bldLvl="0" animBg="1"/>
      <p:bldP spid="10" grpId="1" bldLvl="0" animBg="1"/>
      <p:bldP spid="4"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a:stretch>
            <a:fillRect/>
          </a:stretch>
        </p:blipFill>
        <p:spPr>
          <a:xfrm>
            <a:off x="268605" y="1649730"/>
            <a:ext cx="11411585" cy="5215255"/>
          </a:xfrm>
          <a:prstGeom prst="rect">
            <a:avLst/>
          </a:prstGeom>
        </p:spPr>
      </p:pic>
      <p:sp>
        <p:nvSpPr>
          <p:cNvPr id="55298" name="标题 1"/>
          <p:cNvSpPr>
            <a:spLocks noGrp="1" noChangeArrowheads="1"/>
          </p:cNvSpPr>
          <p:nvPr>
            <p:ph type="title" idx="4294967295"/>
          </p:nvPr>
        </p:nvSpPr>
        <p:spPr>
          <a:xfrm>
            <a:off x="779463" y="212725"/>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课时管理</a:t>
            </a:r>
          </a:p>
        </p:txBody>
      </p:sp>
      <p:sp>
        <p:nvSpPr>
          <p:cNvPr id="43012" name="矩形 3"/>
          <p:cNvSpPr>
            <a:spLocks noChangeArrowheads="1"/>
          </p:cNvSpPr>
          <p:nvPr/>
        </p:nvSpPr>
        <p:spPr bwMode="auto">
          <a:xfrm>
            <a:off x="1173969" y="4302442"/>
            <a:ext cx="825500" cy="3714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7" name="矩形 12"/>
          <p:cNvSpPr>
            <a:spLocks noChangeArrowheads="1"/>
          </p:cNvSpPr>
          <p:nvPr/>
        </p:nvSpPr>
        <p:spPr bwMode="auto">
          <a:xfrm>
            <a:off x="4361669" y="1731017"/>
            <a:ext cx="2119168" cy="1003284"/>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a:spcBef>
                <a:spcPct val="0"/>
              </a:spcBef>
              <a:buNone/>
            </a:pPr>
            <a:r>
              <a:rPr kumimoji="0" lang="zh-CN" altLang="en-US" sz="1800" dirty="0" smtClean="0">
                <a:solidFill>
                  <a:schemeClr val="accent1">
                    <a:lumMod val="20000"/>
                    <a:lumOff val="80000"/>
                  </a:schemeClr>
                </a:solidFill>
                <a:latin typeface="华文楷体" pitchFamily="2" charset="-122"/>
                <a:sym typeface="华文楷体" pitchFamily="2" charset="-122"/>
              </a:rPr>
              <a:t>创建课程时段</a:t>
            </a:r>
            <a:r>
              <a:rPr kumimoji="0" lang="zh-CN" altLang="en-US" sz="1800" dirty="0">
                <a:solidFill>
                  <a:schemeClr val="accent1">
                    <a:lumMod val="20000"/>
                    <a:lumOff val="80000"/>
                  </a:schemeClr>
                </a:solidFill>
                <a:latin typeface="华文楷体" pitchFamily="2" charset="-122"/>
                <a:sym typeface="华文楷体" pitchFamily="2" charset="-122"/>
              </a:rPr>
              <a:t>，设置每节课起止</a:t>
            </a:r>
            <a:r>
              <a:rPr kumimoji="0" lang="zh-CN" altLang="en-US" sz="1800" dirty="0" smtClean="0">
                <a:solidFill>
                  <a:schemeClr val="accent1">
                    <a:lumMod val="20000"/>
                    <a:lumOff val="80000"/>
                  </a:schemeClr>
                </a:solidFill>
                <a:latin typeface="华文楷体" pitchFamily="2" charset="-122"/>
                <a:sym typeface="华文楷体" pitchFamily="2" charset="-122"/>
              </a:rPr>
              <a:t>时间</a:t>
            </a:r>
          </a:p>
        </p:txBody>
      </p:sp>
      <p:sp>
        <p:nvSpPr>
          <p:cNvPr id="2" name="矩形 3"/>
          <p:cNvSpPr>
            <a:spLocks noChangeArrowheads="1"/>
          </p:cNvSpPr>
          <p:nvPr/>
        </p:nvSpPr>
        <p:spPr bwMode="auto">
          <a:xfrm>
            <a:off x="3221355" y="1915160"/>
            <a:ext cx="657860" cy="37147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p:cBhvr>
                                        <p:cTn id="15"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ldLvl="0" animBg="1"/>
      <p:bldP spid="7" grpId="0" bldLvl="0" animBg="1" autoUpdateAnimBg="0"/>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a:stretch>
            <a:fillRect/>
          </a:stretch>
        </p:blipFill>
        <p:spPr>
          <a:xfrm>
            <a:off x="347980" y="1419225"/>
            <a:ext cx="11525250" cy="5394960"/>
          </a:xfrm>
          <a:prstGeom prst="rect">
            <a:avLst/>
          </a:prstGeom>
        </p:spPr>
      </p:pic>
      <p:sp>
        <p:nvSpPr>
          <p:cNvPr id="56322" name="标题 1"/>
          <p:cNvSpPr>
            <a:spLocks noGrp="1" noChangeArrowheads="1"/>
          </p:cNvSpPr>
          <p:nvPr>
            <p:ph type="title" idx="4294967295"/>
          </p:nvPr>
        </p:nvSpPr>
        <p:spPr>
          <a:xfrm>
            <a:off x="779463" y="212725"/>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学科配置</a:t>
            </a:r>
          </a:p>
        </p:txBody>
      </p:sp>
      <p:sp>
        <p:nvSpPr>
          <p:cNvPr id="44036" name="矩形 3"/>
          <p:cNvSpPr>
            <a:spLocks noChangeArrowheads="1"/>
          </p:cNvSpPr>
          <p:nvPr/>
        </p:nvSpPr>
        <p:spPr bwMode="auto">
          <a:xfrm>
            <a:off x="1137285" y="4084955"/>
            <a:ext cx="762000" cy="40830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4038" name="矩形 5"/>
          <p:cNvSpPr>
            <a:spLocks noChangeArrowheads="1"/>
          </p:cNvSpPr>
          <p:nvPr/>
        </p:nvSpPr>
        <p:spPr bwMode="auto">
          <a:xfrm>
            <a:off x="2728912" y="2450158"/>
            <a:ext cx="1139825" cy="57785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设置学科</a:t>
            </a:r>
          </a:p>
        </p:txBody>
      </p:sp>
      <p:sp>
        <p:nvSpPr>
          <p:cNvPr id="44039" name="矩形 6"/>
          <p:cNvSpPr>
            <a:spLocks noChangeArrowheads="1"/>
          </p:cNvSpPr>
          <p:nvPr/>
        </p:nvSpPr>
        <p:spPr bwMode="auto">
          <a:xfrm>
            <a:off x="3776478" y="1634602"/>
            <a:ext cx="902202" cy="327316"/>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4041" name="矩形 8"/>
          <p:cNvSpPr>
            <a:spLocks noChangeArrowheads="1"/>
          </p:cNvSpPr>
          <p:nvPr/>
        </p:nvSpPr>
        <p:spPr bwMode="auto">
          <a:xfrm>
            <a:off x="5417820" y="1557020"/>
            <a:ext cx="3248025" cy="155702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选择需要考试的</a:t>
            </a:r>
            <a:r>
              <a:rPr kumimoji="0" lang="zh-CN" altLang="en-US" sz="1800" dirty="0" smtClean="0">
                <a:solidFill>
                  <a:srgbClr val="FFFFFF"/>
                </a:solidFill>
                <a:latin typeface="华文楷体" pitchFamily="2" charset="-122"/>
                <a:sym typeface="华文楷体" pitchFamily="2" charset="-122"/>
              </a:rPr>
              <a:t>科目并且进行科目排序，按住鼠标左键移动科目（选择考试科目之后才能导入各科成绩，科目排序影响成绩管理页面的科目排序）</a:t>
            </a:r>
            <a:endParaRPr kumimoji="0" lang="zh-CN" altLang="en-US" sz="1800" dirty="0">
              <a:solidFill>
                <a:srgbClr val="FFFFFF"/>
              </a:solidFill>
              <a:latin typeface="华文楷体" pitchFamily="2" charset="-122"/>
              <a:sym typeface="华文楷体" pitchFamily="2" charset="-122"/>
            </a:endParaRPr>
          </a:p>
        </p:txBody>
      </p:sp>
      <p:sp>
        <p:nvSpPr>
          <p:cNvPr id="4" name="矩形 3"/>
          <p:cNvSpPr>
            <a:spLocks noChangeArrowheads="1"/>
          </p:cNvSpPr>
          <p:nvPr/>
        </p:nvSpPr>
        <p:spPr bwMode="auto">
          <a:xfrm>
            <a:off x="2941320" y="1561465"/>
            <a:ext cx="685800" cy="422910"/>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038"/>
                                        </p:tgtEl>
                                        <p:attrNameLst>
                                          <p:attrName>style.visibility</p:attrName>
                                        </p:attrNameLst>
                                      </p:cBhvr>
                                      <p:to>
                                        <p:strVal val="visible"/>
                                      </p:to>
                                    </p:set>
                                    <p:animEffect>
                                      <p:cBhvr>
                                        <p:cTn id="15" dur="10"/>
                                        <p:tgtEl>
                                          <p:spTgt spid="440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
                                        <p:tgtEl>
                                          <p:spTgt spid="4"/>
                                        </p:tgtEl>
                                      </p:cBhvr>
                                    </p:animEffect>
                                    <p:set>
                                      <p:cBhvr>
                                        <p:cTn id="20" dur="1" fill="hold">
                                          <p:stCondLst>
                                            <p:cond delay="9"/>
                                          </p:stCondLst>
                                        </p:cTn>
                                        <p:tgtEl>
                                          <p:spTgt spid="4"/>
                                        </p:tgtEl>
                                        <p:attrNameLst>
                                          <p:attrName>style.visibility</p:attrName>
                                        </p:attrNameLst>
                                      </p:cBhvr>
                                      <p:to>
                                        <p:strVal val="hidden"/>
                                      </p:to>
                                    </p:set>
                                  </p:childTnLst>
                                </p:cTn>
                              </p:par>
                              <p:par>
                                <p:cTn id="21" presetID="10" presetClass="exit" presetSubtype="0" fill="hold" grpId="2" nodeType="withEffect">
                                  <p:stCondLst>
                                    <p:cond delay="0"/>
                                  </p:stCondLst>
                                  <p:childTnLst>
                                    <p:animEffect transition="out" filter="fade">
                                      <p:cBhvr>
                                        <p:cTn id="22" dur="10"/>
                                        <p:tgtEl>
                                          <p:spTgt spid="44038"/>
                                        </p:tgtEl>
                                      </p:cBhvr>
                                    </p:animEffect>
                                    <p:set>
                                      <p:cBhvr>
                                        <p:cTn id="23" dur="1" fill="hold">
                                          <p:stCondLst>
                                            <p:cond delay="9"/>
                                          </p:stCondLst>
                                        </p:cTn>
                                        <p:tgtEl>
                                          <p:spTgt spid="44038"/>
                                        </p:tgtEl>
                                        <p:attrNameLst>
                                          <p:attrName>style.visibility</p:attrName>
                                        </p:attrNameLst>
                                      </p:cBhvr>
                                      <p:to>
                                        <p:strVal val="hidden"/>
                                      </p:to>
                                    </p:set>
                                  </p:childTnLst>
                                </p:cTn>
                              </p:par>
                            </p:childTnLst>
                          </p:cTn>
                        </p:par>
                        <p:par>
                          <p:cTn id="24" fill="hold">
                            <p:stCondLst>
                              <p:cond delay="10"/>
                            </p:stCondLst>
                            <p:childTnLst>
                              <p:par>
                                <p:cTn id="25" presetID="10" presetClass="entr" presetSubtype="0" fill="hold" grpId="0" nodeType="afterEffect">
                                  <p:stCondLst>
                                    <p:cond delay="0"/>
                                  </p:stCondLst>
                                  <p:childTnLst>
                                    <p:set>
                                      <p:cBhvr>
                                        <p:cTn id="26" dur="1" fill="hold">
                                          <p:stCondLst>
                                            <p:cond delay="0"/>
                                          </p:stCondLst>
                                        </p:cTn>
                                        <p:tgtEl>
                                          <p:spTgt spid="44039"/>
                                        </p:tgtEl>
                                        <p:attrNameLst>
                                          <p:attrName>style.visibility</p:attrName>
                                        </p:attrNameLst>
                                      </p:cBhvr>
                                      <p:to>
                                        <p:strVal val="visible"/>
                                      </p:to>
                                    </p:set>
                                    <p:animEffect>
                                      <p:cBhvr>
                                        <p:cTn id="27" dur="10"/>
                                        <p:tgtEl>
                                          <p:spTgt spid="44039"/>
                                        </p:tgtEl>
                                      </p:cBhvr>
                                    </p:animEffect>
                                  </p:childTnLst>
                                </p:cTn>
                              </p:par>
                            </p:childTnLst>
                          </p:cTn>
                        </p:par>
                        <p:par>
                          <p:cTn id="28" fill="hold">
                            <p:stCondLst>
                              <p:cond delay="20"/>
                            </p:stCondLst>
                            <p:childTnLst>
                              <p:par>
                                <p:cTn id="29" presetID="10" presetClass="entr" presetSubtype="0" fill="hold" grpId="0" nodeType="afterEffect">
                                  <p:stCondLst>
                                    <p:cond delay="0"/>
                                  </p:stCondLst>
                                  <p:childTnLst>
                                    <p:set>
                                      <p:cBhvr>
                                        <p:cTn id="30" dur="1" fill="hold">
                                          <p:stCondLst>
                                            <p:cond delay="0"/>
                                          </p:stCondLst>
                                        </p:cTn>
                                        <p:tgtEl>
                                          <p:spTgt spid="44041"/>
                                        </p:tgtEl>
                                        <p:attrNameLst>
                                          <p:attrName>style.visibility</p:attrName>
                                        </p:attrNameLst>
                                      </p:cBhvr>
                                      <p:to>
                                        <p:strVal val="visible"/>
                                      </p:to>
                                    </p:set>
                                    <p:animEffect>
                                      <p:cBhvr>
                                        <p:cTn id="31" dur="1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ldLvl="0" animBg="1"/>
      <p:bldP spid="44038" grpId="0" bldLvl="0" animBg="1" autoUpdateAnimBg="0"/>
      <p:bldP spid="44038" grpId="2" animBg="1"/>
      <p:bldP spid="44039" grpId="0" bldLvl="0" animBg="1" autoUpdateAnimBg="0"/>
      <p:bldP spid="44041" grpId="0" bldLvl="0" animBg="1" autoUpdateAnimBg="0"/>
      <p:bldP spid="4" grpId="0" bldLvl="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a:xfrm>
            <a:off x="0" y="2055365"/>
            <a:ext cx="12192000" cy="4802635"/>
          </a:xfrm>
          <a:prstGeom prst="rect">
            <a:avLst/>
          </a:prstGeom>
        </p:spPr>
      </p:pic>
      <p:sp>
        <p:nvSpPr>
          <p:cNvPr id="57346" name="标题 1"/>
          <p:cNvSpPr>
            <a:spLocks noGrp="1" noChangeArrowheads="1"/>
          </p:cNvSpPr>
          <p:nvPr>
            <p:ph type="title" idx="4294967295"/>
          </p:nvPr>
        </p:nvSpPr>
        <p:spPr>
          <a:xfrm>
            <a:off x="779463" y="212725"/>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年级管理</a:t>
            </a:r>
          </a:p>
        </p:txBody>
      </p:sp>
      <p:sp>
        <p:nvSpPr>
          <p:cNvPr id="45060" name="矩形 3"/>
          <p:cNvSpPr>
            <a:spLocks noChangeArrowheads="1"/>
          </p:cNvSpPr>
          <p:nvPr/>
        </p:nvSpPr>
        <p:spPr bwMode="auto">
          <a:xfrm>
            <a:off x="560742" y="5145206"/>
            <a:ext cx="831329" cy="42814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5062" name="矩形 5"/>
          <p:cNvSpPr>
            <a:spLocks noChangeArrowheads="1"/>
          </p:cNvSpPr>
          <p:nvPr/>
        </p:nvSpPr>
        <p:spPr bwMode="auto">
          <a:xfrm>
            <a:off x="1936774" y="3105459"/>
            <a:ext cx="1139825" cy="579438"/>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录入</a:t>
            </a:r>
            <a:r>
              <a:rPr kumimoji="0" lang="zh-CN" altLang="en-US" sz="1800" dirty="0" smtClean="0">
                <a:solidFill>
                  <a:srgbClr val="FFFFFF"/>
                </a:solidFill>
                <a:latin typeface="华文楷体" pitchFamily="2" charset="-122"/>
                <a:sym typeface="华文楷体" pitchFamily="2" charset="-122"/>
              </a:rPr>
              <a:t>年级</a:t>
            </a:r>
            <a:endParaRPr kumimoji="0" lang="zh-CN" altLang="en-US" sz="1800" dirty="0">
              <a:solidFill>
                <a:srgbClr val="FFFFFF"/>
              </a:solidFill>
              <a:latin typeface="华文楷体" pitchFamily="2" charset="-122"/>
              <a:sym typeface="华文楷体" pitchFamily="2" charset="-122"/>
            </a:endParaRPr>
          </a:p>
        </p:txBody>
      </p:sp>
      <p:sp>
        <p:nvSpPr>
          <p:cNvPr id="45063" name="矩形 6"/>
          <p:cNvSpPr>
            <a:spLocks noChangeArrowheads="1"/>
          </p:cNvSpPr>
          <p:nvPr/>
        </p:nvSpPr>
        <p:spPr bwMode="auto">
          <a:xfrm>
            <a:off x="9212239" y="3684897"/>
            <a:ext cx="682388" cy="46618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5065" name="矩形 8"/>
          <p:cNvSpPr>
            <a:spLocks noChangeArrowheads="1"/>
          </p:cNvSpPr>
          <p:nvPr/>
        </p:nvSpPr>
        <p:spPr bwMode="auto">
          <a:xfrm>
            <a:off x="8080297" y="4400541"/>
            <a:ext cx="2486128" cy="1200583"/>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设为毕业后该</a:t>
            </a:r>
            <a:r>
              <a:rPr kumimoji="0" lang="zh-CN" altLang="en-US" sz="1800" dirty="0" smtClean="0">
                <a:solidFill>
                  <a:srgbClr val="FFFFFF"/>
                </a:solidFill>
                <a:latin typeface="华文楷体" pitchFamily="2" charset="-122"/>
                <a:sym typeface="华文楷体" pitchFamily="2" charset="-122"/>
              </a:rPr>
              <a:t>年级不显示学生信息及成绩，只能查看学生毕业去向</a:t>
            </a:r>
            <a:endParaRPr kumimoji="0" lang="zh-CN" altLang="en-US" sz="1800" dirty="0">
              <a:solidFill>
                <a:srgbClr val="FFFFFF"/>
              </a:solidFill>
              <a:latin typeface="华文楷体" pitchFamily="2" charset="-122"/>
              <a:sym typeface="华文楷体" pitchFamily="2" charset="-122"/>
            </a:endParaRPr>
          </a:p>
        </p:txBody>
      </p:sp>
      <p:sp>
        <p:nvSpPr>
          <p:cNvPr id="45066" name="矩形 15"/>
          <p:cNvSpPr>
            <a:spLocks noChangeArrowheads="1"/>
          </p:cNvSpPr>
          <p:nvPr/>
        </p:nvSpPr>
        <p:spPr bwMode="auto">
          <a:xfrm>
            <a:off x="3076599" y="2475215"/>
            <a:ext cx="1290685" cy="368489"/>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5068" name="矩形 17"/>
          <p:cNvSpPr>
            <a:spLocks noChangeArrowheads="1"/>
          </p:cNvSpPr>
          <p:nvPr/>
        </p:nvSpPr>
        <p:spPr bwMode="auto">
          <a:xfrm>
            <a:off x="4690570" y="2240454"/>
            <a:ext cx="2414588" cy="1206500"/>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点击查看已毕业年级，将已毕业年级设为未毕业，该年级信息在系统</a:t>
            </a:r>
            <a:r>
              <a:rPr kumimoji="0" lang="zh-CN" altLang="en-US" sz="1800" dirty="0" smtClean="0">
                <a:solidFill>
                  <a:srgbClr val="FFFFFF"/>
                </a:solidFill>
                <a:latin typeface="华文楷体" pitchFamily="2" charset="-122"/>
                <a:sym typeface="华文楷体" pitchFamily="2" charset="-122"/>
              </a:rPr>
              <a:t>中重新显示</a:t>
            </a:r>
            <a:endParaRPr kumimoji="0" lang="zh-CN" altLang="en-US" sz="1800" dirty="0">
              <a:solidFill>
                <a:srgbClr val="FFFFFF"/>
              </a:solidFill>
              <a:latin typeface="华文楷体" pitchFamily="2" charset="-122"/>
              <a:sym typeface="华文楷体" pitchFamily="2" charset="-122"/>
            </a:endParaRPr>
          </a:p>
        </p:txBody>
      </p:sp>
      <p:sp>
        <p:nvSpPr>
          <p:cNvPr id="11" name="矩形 15"/>
          <p:cNvSpPr>
            <a:spLocks noChangeArrowheads="1"/>
          </p:cNvSpPr>
          <p:nvPr/>
        </p:nvSpPr>
        <p:spPr bwMode="auto">
          <a:xfrm>
            <a:off x="2284773" y="2486067"/>
            <a:ext cx="645343" cy="357637"/>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1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p:cBhvr>
                                        <p:cTn id="12" dur="1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62"/>
                                        </p:tgtEl>
                                        <p:attrNameLst>
                                          <p:attrName>style.visibility</p:attrName>
                                        </p:attrNameLst>
                                      </p:cBhvr>
                                      <p:to>
                                        <p:strVal val="visible"/>
                                      </p:to>
                                    </p:set>
                                    <p:animEffect>
                                      <p:cBhvr>
                                        <p:cTn id="15" dur="10"/>
                                        <p:tgtEl>
                                          <p:spTgt spid="450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
                                        <p:tgtEl>
                                          <p:spTgt spid="45062"/>
                                        </p:tgtEl>
                                      </p:cBhvr>
                                    </p:animEffect>
                                    <p:set>
                                      <p:cBhvr>
                                        <p:cTn id="20" dur="1" fill="hold">
                                          <p:stCondLst>
                                            <p:cond delay="9"/>
                                          </p:stCondLst>
                                        </p:cTn>
                                        <p:tgtEl>
                                          <p:spTgt spid="4506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
                                        <p:tgtEl>
                                          <p:spTgt spid="11"/>
                                        </p:tgtEl>
                                      </p:cBhvr>
                                    </p:animEffect>
                                    <p:set>
                                      <p:cBhvr>
                                        <p:cTn id="23" dur="1" fill="hold">
                                          <p:stCondLst>
                                            <p:cond delay="9"/>
                                          </p:stCondLst>
                                        </p:cTn>
                                        <p:tgtEl>
                                          <p:spTgt spid="11"/>
                                        </p:tgtEl>
                                        <p:attrNameLst>
                                          <p:attrName>style.visibility</p:attrName>
                                        </p:attrNameLst>
                                      </p:cBhvr>
                                      <p:to>
                                        <p:strVal val="hidden"/>
                                      </p:to>
                                    </p:set>
                                  </p:childTnLst>
                                </p:cTn>
                              </p:par>
                            </p:childTnLst>
                          </p:cTn>
                        </p:par>
                        <p:par>
                          <p:cTn id="24" fill="hold">
                            <p:stCondLst>
                              <p:cond delay="10"/>
                            </p:stCondLst>
                            <p:childTnLst>
                              <p:par>
                                <p:cTn id="25" presetID="10" presetClass="entr" presetSubtype="0" fill="hold" grpId="0" nodeType="afterEffect">
                                  <p:stCondLst>
                                    <p:cond delay="0"/>
                                  </p:stCondLst>
                                  <p:childTnLst>
                                    <p:set>
                                      <p:cBhvr>
                                        <p:cTn id="26" dur="1" fill="hold">
                                          <p:stCondLst>
                                            <p:cond delay="0"/>
                                          </p:stCondLst>
                                        </p:cTn>
                                        <p:tgtEl>
                                          <p:spTgt spid="45063"/>
                                        </p:tgtEl>
                                        <p:attrNameLst>
                                          <p:attrName>style.visibility</p:attrName>
                                        </p:attrNameLst>
                                      </p:cBhvr>
                                      <p:to>
                                        <p:strVal val="visible"/>
                                      </p:to>
                                    </p:set>
                                    <p:animEffect>
                                      <p:cBhvr>
                                        <p:cTn id="27" dur="10"/>
                                        <p:tgtEl>
                                          <p:spTgt spid="45063"/>
                                        </p:tgtEl>
                                      </p:cBhvr>
                                    </p:animEffect>
                                  </p:childTnLst>
                                </p:cTn>
                              </p:par>
                            </p:childTnLst>
                          </p:cTn>
                        </p:par>
                        <p:par>
                          <p:cTn id="28" fill="hold">
                            <p:stCondLst>
                              <p:cond delay="20"/>
                            </p:stCondLst>
                            <p:childTnLst>
                              <p:par>
                                <p:cTn id="29" presetID="10" presetClass="entr" presetSubtype="0" fill="hold" grpId="0" nodeType="afterEffect">
                                  <p:stCondLst>
                                    <p:cond delay="0"/>
                                  </p:stCondLst>
                                  <p:childTnLst>
                                    <p:set>
                                      <p:cBhvr>
                                        <p:cTn id="30" dur="1" fill="hold">
                                          <p:stCondLst>
                                            <p:cond delay="0"/>
                                          </p:stCondLst>
                                        </p:cTn>
                                        <p:tgtEl>
                                          <p:spTgt spid="45065"/>
                                        </p:tgtEl>
                                        <p:attrNameLst>
                                          <p:attrName>style.visibility</p:attrName>
                                        </p:attrNameLst>
                                      </p:cBhvr>
                                      <p:to>
                                        <p:strVal val="visible"/>
                                      </p:to>
                                    </p:set>
                                    <p:animEffect>
                                      <p:cBhvr>
                                        <p:cTn id="31" dur="10"/>
                                        <p:tgtEl>
                                          <p:spTgt spid="450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10"/>
                                        <p:tgtEl>
                                          <p:spTgt spid="45063"/>
                                        </p:tgtEl>
                                      </p:cBhvr>
                                    </p:animEffect>
                                    <p:set>
                                      <p:cBhvr>
                                        <p:cTn id="36" dur="1" fill="hold">
                                          <p:stCondLst>
                                            <p:cond delay="9"/>
                                          </p:stCondLst>
                                        </p:cTn>
                                        <p:tgtEl>
                                          <p:spTgt spid="4506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
                                        <p:tgtEl>
                                          <p:spTgt spid="45065"/>
                                        </p:tgtEl>
                                      </p:cBhvr>
                                    </p:animEffect>
                                    <p:set>
                                      <p:cBhvr>
                                        <p:cTn id="39" dur="1" fill="hold">
                                          <p:stCondLst>
                                            <p:cond delay="9"/>
                                          </p:stCondLst>
                                        </p:cTn>
                                        <p:tgtEl>
                                          <p:spTgt spid="45065"/>
                                        </p:tgtEl>
                                        <p:attrNameLst>
                                          <p:attrName>style.visibility</p:attrName>
                                        </p:attrNameLst>
                                      </p:cBhvr>
                                      <p:to>
                                        <p:strVal val="hidden"/>
                                      </p:to>
                                    </p:set>
                                  </p:childTnLst>
                                </p:cTn>
                              </p:par>
                            </p:childTnLst>
                          </p:cTn>
                        </p:par>
                        <p:par>
                          <p:cTn id="40" fill="hold">
                            <p:stCondLst>
                              <p:cond delay="10"/>
                            </p:stCondLst>
                            <p:childTnLst>
                              <p:par>
                                <p:cTn id="41" presetID="10" presetClass="entr" presetSubtype="0" fill="hold" grpId="0" nodeType="afterEffect">
                                  <p:stCondLst>
                                    <p:cond delay="0"/>
                                  </p:stCondLst>
                                  <p:childTnLst>
                                    <p:set>
                                      <p:cBhvr>
                                        <p:cTn id="42" dur="1" fill="hold">
                                          <p:stCondLst>
                                            <p:cond delay="0"/>
                                          </p:stCondLst>
                                        </p:cTn>
                                        <p:tgtEl>
                                          <p:spTgt spid="45066"/>
                                        </p:tgtEl>
                                        <p:attrNameLst>
                                          <p:attrName>style.visibility</p:attrName>
                                        </p:attrNameLst>
                                      </p:cBhvr>
                                      <p:to>
                                        <p:strVal val="visible"/>
                                      </p:to>
                                    </p:set>
                                    <p:animEffect>
                                      <p:cBhvr>
                                        <p:cTn id="43" dur="10"/>
                                        <p:tgtEl>
                                          <p:spTgt spid="45066"/>
                                        </p:tgtEl>
                                      </p:cBhvr>
                                    </p:animEffect>
                                  </p:childTnLst>
                                </p:cTn>
                              </p:par>
                            </p:childTnLst>
                          </p:cTn>
                        </p:par>
                        <p:par>
                          <p:cTn id="44" fill="hold">
                            <p:stCondLst>
                              <p:cond delay="20"/>
                            </p:stCondLst>
                            <p:childTnLst>
                              <p:par>
                                <p:cTn id="45" presetID="10" presetClass="entr" presetSubtype="0" fill="hold" grpId="0" nodeType="afterEffect">
                                  <p:stCondLst>
                                    <p:cond delay="0"/>
                                  </p:stCondLst>
                                  <p:childTnLst>
                                    <p:set>
                                      <p:cBhvr>
                                        <p:cTn id="46" dur="1" fill="hold">
                                          <p:stCondLst>
                                            <p:cond delay="0"/>
                                          </p:stCondLst>
                                        </p:cTn>
                                        <p:tgtEl>
                                          <p:spTgt spid="45068"/>
                                        </p:tgtEl>
                                        <p:attrNameLst>
                                          <p:attrName>style.visibility</p:attrName>
                                        </p:attrNameLst>
                                      </p:cBhvr>
                                      <p:to>
                                        <p:strVal val="visible"/>
                                      </p:to>
                                    </p:set>
                                    <p:animEffect>
                                      <p:cBhvr>
                                        <p:cTn id="47" dur="1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2" grpId="0" bldLvl="0" animBg="1" autoUpdateAnimBg="0"/>
      <p:bldP spid="45062" grpId="1" animBg="1"/>
      <p:bldP spid="45063" grpId="0" bldLvl="0" animBg="1" autoUpdateAnimBg="0"/>
      <p:bldP spid="45063" grpId="1" animBg="1"/>
      <p:bldP spid="45065" grpId="0" bldLvl="0" animBg="1" autoUpdateAnimBg="0"/>
      <p:bldP spid="45065" grpId="1" animBg="1"/>
      <p:bldP spid="45066" grpId="0" bldLvl="0" animBg="1" autoUpdateAnimBg="0"/>
      <p:bldP spid="45068" grpId="0" bldLvl="0" animBg="1" autoUpdateAnimBg="0"/>
      <p:bldP spid="11" grpId="0" bldLvl="0" animBg="1" autoUpdateAnimBg="0"/>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436F83"/>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10055" y="1551265"/>
            <a:ext cx="11571890" cy="5267721"/>
          </a:xfrm>
          <a:prstGeom prst="rect">
            <a:avLst/>
          </a:prstGeom>
        </p:spPr>
      </p:pic>
      <p:sp>
        <p:nvSpPr>
          <p:cNvPr id="58370" name="标题 1"/>
          <p:cNvSpPr>
            <a:spLocks noGrp="1" noChangeArrowheads="1"/>
          </p:cNvSpPr>
          <p:nvPr>
            <p:ph type="title" idx="4294967295"/>
          </p:nvPr>
        </p:nvSpPr>
        <p:spPr>
          <a:xfrm>
            <a:off x="779463" y="212725"/>
            <a:ext cx="5316537" cy="1368425"/>
          </a:xfrm>
        </p:spPr>
        <p:txBody>
          <a:bodyPr>
            <a:normAutofit fontScale="90000"/>
          </a:bodyPr>
          <a:lstStyle/>
          <a:p>
            <a:pPr marL="0" indent="0" eaLnBrk="1" hangingPunct="1"/>
            <a:r>
              <a:rPr kumimoji="0" lang="zh-CN" altLang="en-US" sz="4800" dirty="0" smtClean="0">
                <a:solidFill>
                  <a:schemeClr val="accent1">
                    <a:lumMod val="20000"/>
                    <a:lumOff val="80000"/>
                  </a:schemeClr>
                </a:solidFill>
                <a:latin typeface="华文楷体" pitchFamily="2" charset="-122"/>
                <a:ea typeface="华文楷体" pitchFamily="2" charset="-122"/>
              </a:rPr>
              <a:t>管理员</a:t>
            </a:r>
            <a:br>
              <a:rPr kumimoji="0" lang="zh-CN" altLang="en-US" sz="4800" dirty="0" smtClean="0">
                <a:solidFill>
                  <a:schemeClr val="accent1">
                    <a:lumMod val="20000"/>
                    <a:lumOff val="80000"/>
                  </a:schemeClr>
                </a:solidFill>
                <a:latin typeface="华文楷体" pitchFamily="2" charset="-122"/>
                <a:ea typeface="华文楷体" pitchFamily="2" charset="-122"/>
              </a:rPr>
            </a:br>
            <a:r>
              <a:rPr kumimoji="0" lang="zh-CN" altLang="en-US" sz="4800" dirty="0" smtClean="0">
                <a:solidFill>
                  <a:schemeClr val="accent1">
                    <a:lumMod val="20000"/>
                    <a:lumOff val="80000"/>
                  </a:schemeClr>
                </a:solidFill>
                <a:latin typeface="华文楷体" pitchFamily="2" charset="-122"/>
                <a:ea typeface="华文楷体" pitchFamily="2" charset="-122"/>
              </a:rPr>
              <a:t>           ——</a:t>
            </a:r>
            <a:r>
              <a:rPr kumimoji="0" lang="zh-CN" altLang="en-US" sz="3600" dirty="0" smtClean="0">
                <a:solidFill>
                  <a:schemeClr val="accent1">
                    <a:lumMod val="20000"/>
                    <a:lumOff val="80000"/>
                  </a:schemeClr>
                </a:solidFill>
                <a:latin typeface="华文楷体" pitchFamily="2" charset="-122"/>
                <a:ea typeface="华文楷体" pitchFamily="2" charset="-122"/>
              </a:rPr>
              <a:t>班级管理</a:t>
            </a:r>
          </a:p>
        </p:txBody>
      </p:sp>
      <p:sp>
        <p:nvSpPr>
          <p:cNvPr id="46084" name="矩形 3"/>
          <p:cNvSpPr>
            <a:spLocks noChangeArrowheads="1"/>
          </p:cNvSpPr>
          <p:nvPr/>
        </p:nvSpPr>
        <p:spPr bwMode="auto">
          <a:xfrm>
            <a:off x="1163620" y="5331259"/>
            <a:ext cx="807539" cy="395785"/>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
        <p:nvSpPr>
          <p:cNvPr id="46086" name="矩形 5"/>
          <p:cNvSpPr>
            <a:spLocks noChangeArrowheads="1"/>
          </p:cNvSpPr>
          <p:nvPr/>
        </p:nvSpPr>
        <p:spPr bwMode="auto">
          <a:xfrm>
            <a:off x="4306685" y="1609775"/>
            <a:ext cx="1449350" cy="737596"/>
          </a:xfrm>
          <a:prstGeom prst="rect">
            <a:avLst/>
          </a:prstGeom>
          <a:solidFill>
            <a:srgbClr val="436F83"/>
          </a:solidFill>
          <a:ln w="76200">
            <a:solidFill>
              <a:srgbClr val="FF0000"/>
            </a:solidFill>
            <a:miter lim="800000"/>
          </a:ln>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r>
              <a:rPr kumimoji="0" lang="zh-CN" altLang="en-US" sz="1800" dirty="0">
                <a:solidFill>
                  <a:srgbClr val="FFFFFF"/>
                </a:solidFill>
                <a:latin typeface="华文楷体" pitchFamily="2" charset="-122"/>
                <a:sym typeface="华文楷体" pitchFamily="2" charset="-122"/>
              </a:rPr>
              <a:t>录入</a:t>
            </a:r>
            <a:r>
              <a:rPr kumimoji="0" lang="zh-CN" altLang="en-US" sz="1800" dirty="0" smtClean="0">
                <a:solidFill>
                  <a:srgbClr val="FFFFFF"/>
                </a:solidFill>
                <a:latin typeface="华文楷体" pitchFamily="2" charset="-122"/>
                <a:sym typeface="华文楷体" pitchFamily="2" charset="-122"/>
              </a:rPr>
              <a:t>班级，设置班主任</a:t>
            </a:r>
            <a:endParaRPr kumimoji="0" lang="zh-CN" altLang="en-US" sz="1800" dirty="0">
              <a:solidFill>
                <a:srgbClr val="FFFFFF"/>
              </a:solidFill>
              <a:latin typeface="华文楷体" pitchFamily="2" charset="-122"/>
              <a:sym typeface="华文楷体" pitchFamily="2" charset="-122"/>
            </a:endParaRPr>
          </a:p>
        </p:txBody>
      </p:sp>
      <p:sp>
        <p:nvSpPr>
          <p:cNvPr id="6" name="矩形 3"/>
          <p:cNvSpPr>
            <a:spLocks noChangeArrowheads="1"/>
          </p:cNvSpPr>
          <p:nvPr/>
        </p:nvSpPr>
        <p:spPr bwMode="auto">
          <a:xfrm>
            <a:off x="3153103" y="1781504"/>
            <a:ext cx="646387" cy="394138"/>
          </a:xfrm>
          <a:prstGeom prst="rect">
            <a:avLst/>
          </a:prstGeom>
          <a:noFill/>
          <a:ln w="76200">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itchFamily="34" charset="0"/>
              <a:buChar char="•"/>
              <a:defRPr kumimoji="1" sz="2800">
                <a:solidFill>
                  <a:schemeClr val="tx1"/>
                </a:solidFill>
                <a:latin typeface="Corbel" pitchFamily="34" charset="0"/>
                <a:ea typeface="华文楷体" pitchFamily="2" charset="-122"/>
                <a:sym typeface="Corbel" pitchFamily="34" charset="0"/>
              </a:defRPr>
            </a:lvl1pPr>
            <a:lvl2pPr marL="742950" indent="-285750">
              <a:lnSpc>
                <a:spcPct val="90000"/>
              </a:lnSpc>
              <a:spcBef>
                <a:spcPts val="500"/>
              </a:spcBef>
              <a:buFont typeface="Arial" pitchFamily="34" charset="0"/>
              <a:buChar char="•"/>
              <a:defRPr kumimoji="1" sz="2400">
                <a:solidFill>
                  <a:schemeClr val="tx1"/>
                </a:solidFill>
                <a:latin typeface="Corbel" pitchFamily="34" charset="0"/>
                <a:ea typeface="华文楷体" pitchFamily="2" charset="-122"/>
                <a:sym typeface="Corbel" pitchFamily="34" charset="0"/>
              </a:defRPr>
            </a:lvl2pPr>
            <a:lvl3pPr marL="1143000" indent="-228600">
              <a:lnSpc>
                <a:spcPct val="90000"/>
              </a:lnSpc>
              <a:spcBef>
                <a:spcPts val="500"/>
              </a:spcBef>
              <a:buFont typeface="Arial" pitchFamily="34" charset="0"/>
              <a:buChar char="•"/>
              <a:defRPr kumimoji="1" sz="2000">
                <a:solidFill>
                  <a:schemeClr val="tx1"/>
                </a:solidFill>
                <a:latin typeface="Corbel" pitchFamily="34" charset="0"/>
                <a:ea typeface="华文楷体" pitchFamily="2" charset="-122"/>
                <a:sym typeface="Corbel" pitchFamily="34" charset="0"/>
              </a:defRPr>
            </a:lvl3pPr>
            <a:lvl4pPr marL="16002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4pPr>
            <a:lvl5pPr marL="2057400" indent="-228600">
              <a:lnSpc>
                <a:spcPct val="90000"/>
              </a:lnSpc>
              <a:spcBef>
                <a:spcPts val="500"/>
              </a:spcBef>
              <a:buFont typeface="Arial" pitchFamily="34" charset="0"/>
              <a:buChar char="•"/>
              <a:defRPr kumimoji="1">
                <a:solidFill>
                  <a:schemeClr val="tx1"/>
                </a:solidFill>
                <a:latin typeface="Corbel" pitchFamily="34" charset="0"/>
                <a:ea typeface="华文楷体" pitchFamily="2" charset="-122"/>
                <a:sym typeface="Corbel" pitchFamily="34" charset="0"/>
              </a:defRPr>
            </a:lvl5pPr>
            <a:lvl6pPr marL="25146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6pPr>
            <a:lvl7pPr marL="29718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7pPr>
            <a:lvl8pPr marL="34290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8pPr>
            <a:lvl9pPr marL="3886200" indent="-228600" eaLnBrk="0" fontAlgn="base" hangingPunct="0">
              <a:lnSpc>
                <a:spcPct val="90000"/>
              </a:lnSpc>
              <a:spcBef>
                <a:spcPts val="500"/>
              </a:spcBef>
              <a:spcAft>
                <a:spcPct val="0"/>
              </a:spcAft>
              <a:buFont typeface="Arial" pitchFamily="34" charset="0"/>
              <a:buChar char="•"/>
              <a:defRPr kumimoji="1">
                <a:solidFill>
                  <a:schemeClr val="tx1"/>
                </a:solidFill>
                <a:latin typeface="Corbel" pitchFamily="34" charset="0"/>
                <a:ea typeface="华文楷体" pitchFamily="2" charset="-122"/>
                <a:sym typeface="Corbel" pitchFamily="34" charset="0"/>
              </a:defRPr>
            </a:lvl9pPr>
          </a:lstStyle>
          <a:p>
            <a:pPr algn="ctr" eaLnBrk="1" hangingPunct="1">
              <a:spcBef>
                <a:spcPct val="0"/>
              </a:spcBef>
              <a:buFont typeface="Arial" pitchFamily="34" charset="0"/>
              <a:buNone/>
            </a:pPr>
            <a:endParaRPr kumimoji="0" lang="zh-CN" altLang="en-US" sz="1800">
              <a:solidFill>
                <a:srgbClr val="FFFFFF"/>
              </a:solidFill>
              <a:latin typeface="华文楷体" pitchFamily="2" charset="-122"/>
              <a:sym typeface="华文楷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p:cBhvr>
                                        <p:cTn id="7" dur="1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p:cBhvr>
                                        <p:cTn id="12" dur="10"/>
                                        <p:tgtEl>
                                          <p:spTgt spid="6"/>
                                        </p:tgtEl>
                                      </p:cBhvr>
                                    </p:animEffect>
                                  </p:childTnLst>
                                </p:cTn>
                              </p:par>
                            </p:childTnLst>
                          </p:cTn>
                        </p:par>
                        <p:par>
                          <p:cTn id="13" fill="hold">
                            <p:stCondLst>
                              <p:cond delay="10"/>
                            </p:stCondLst>
                            <p:childTnLst>
                              <p:par>
                                <p:cTn id="14" presetID="10" presetClass="entr" presetSubtype="0" fill="hold" grpId="0" nodeType="afterEffect">
                                  <p:stCondLst>
                                    <p:cond delay="0"/>
                                  </p:stCondLst>
                                  <p:childTnLst>
                                    <p:set>
                                      <p:cBhvr>
                                        <p:cTn id="15" dur="1" fill="hold">
                                          <p:stCondLst>
                                            <p:cond delay="0"/>
                                          </p:stCondLst>
                                        </p:cTn>
                                        <p:tgtEl>
                                          <p:spTgt spid="46086"/>
                                        </p:tgtEl>
                                        <p:attrNameLst>
                                          <p:attrName>style.visibility</p:attrName>
                                        </p:attrNameLst>
                                      </p:cBhvr>
                                      <p:to>
                                        <p:strVal val="visible"/>
                                      </p:to>
                                    </p:set>
                                    <p:animEffect>
                                      <p:cBhvr>
                                        <p:cTn id="16" dur="1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ldLvl="0" animBg="1" autoUpdateAnimBg="0"/>
      <p:bldP spid="46086" grpId="0" bldLvl="0" animBg="1" autoUpdateAnimBg="0"/>
      <p:bldP spid="6" grpId="0" bldLvl="0" animBg="1"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2041</Words>
  <Application>Microsoft Office PowerPoint</Application>
  <PresentationFormat>宽屏</PresentationFormat>
  <Paragraphs>200</Paragraphs>
  <Slides>43</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43</vt:i4>
      </vt:variant>
    </vt:vector>
  </HeadingPairs>
  <TitlesOfParts>
    <vt:vector size="53" baseType="lpstr">
      <vt:lpstr>华文行楷</vt:lpstr>
      <vt:lpstr>华文楷体</vt:lpstr>
      <vt:lpstr>楷体</vt:lpstr>
      <vt:lpstr>宋体</vt:lpstr>
      <vt:lpstr>Arial</vt:lpstr>
      <vt:lpstr>Calibri</vt:lpstr>
      <vt:lpstr>Calibri Light</vt:lpstr>
      <vt:lpstr>Corbel</vt:lpstr>
      <vt:lpstr>Verdana</vt:lpstr>
      <vt:lpstr>Office 主题</vt:lpstr>
      <vt:lpstr>双扬智慧云校园</vt:lpstr>
      <vt:lpstr>四类权限账号</vt:lpstr>
      <vt:lpstr>管理员            ——登录</vt:lpstr>
      <vt:lpstr>管理员            ——首页</vt:lpstr>
      <vt:lpstr>管理员            ——学期安排</vt:lpstr>
      <vt:lpstr>管理员            ——课时管理</vt:lpstr>
      <vt:lpstr>管理员           ——学科配置</vt:lpstr>
      <vt:lpstr>管理员            ——年级管理</vt:lpstr>
      <vt:lpstr>管理员            ——班级管理</vt:lpstr>
      <vt:lpstr>管理员            ——功能教室管理</vt:lpstr>
      <vt:lpstr>管理员            ——特殊项设置</vt:lpstr>
      <vt:lpstr>管理员            ——考试统计</vt:lpstr>
      <vt:lpstr>管理员            ——权限分配</vt:lpstr>
      <vt:lpstr>管理员            ——账号管理</vt:lpstr>
      <vt:lpstr>管理员           ——教师信息管理</vt:lpstr>
      <vt:lpstr>管理员            ——继续教育管理</vt:lpstr>
      <vt:lpstr>管理员            ——考勤管理</vt:lpstr>
      <vt:lpstr>管理员           ——教师考核</vt:lpstr>
      <vt:lpstr>管理员           ——教师档案</vt:lpstr>
      <vt:lpstr>管理员          ——学生信息管理</vt:lpstr>
      <vt:lpstr>管理员           ——成绩管理</vt:lpstr>
      <vt:lpstr>管理员           ——成绩管理</vt:lpstr>
      <vt:lpstr>管理员           ——成绩管理</vt:lpstr>
      <vt:lpstr>管理员          ——综合素质管理</vt:lpstr>
      <vt:lpstr>管理员            ——毕业生管理</vt:lpstr>
      <vt:lpstr>管理员            ——考试质量分析</vt:lpstr>
      <vt:lpstr>管理员           ——学校质量分析</vt:lpstr>
      <vt:lpstr>管理员           ——综实档案</vt:lpstr>
      <vt:lpstr>管理员            ——教案管理</vt:lpstr>
      <vt:lpstr>管理员            ——试题库</vt:lpstr>
      <vt:lpstr>管理员            ——课程管理</vt:lpstr>
      <vt:lpstr>管理员            ——课程管理</vt:lpstr>
      <vt:lpstr>管理员            ——考试管理</vt:lpstr>
      <vt:lpstr>管理员            ——考务管理</vt:lpstr>
      <vt:lpstr>管理员            ——教研组管理</vt:lpstr>
      <vt:lpstr>管理员            ——调课</vt:lpstr>
      <vt:lpstr>管理员            ——听课管理</vt:lpstr>
      <vt:lpstr>管理员            ——任务管理</vt:lpstr>
      <vt:lpstr>管理员            ——资产管理</vt:lpstr>
      <vt:lpstr>管理员           ——报修管理</vt:lpstr>
      <vt:lpstr>管理员           ——通知公告</vt:lpstr>
      <vt:lpstr>管理员           ——微信公众号</vt:lpstr>
      <vt:lpstr>谢谢大家！</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Baoyu Wan</dc:creator>
  <cp:lastModifiedBy>Baoyu Wan</cp:lastModifiedBy>
  <cp:revision>154</cp:revision>
  <dcterms:created xsi:type="dcterms:W3CDTF">2015-10-31T01:14:00Z</dcterms:created>
  <dcterms:modified xsi:type="dcterms:W3CDTF">2015-12-18T05:13:28Z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