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59"/>
  </p:notesMasterIdLst>
  <p:sldIdLst>
    <p:sldId id="258" r:id="rId4"/>
    <p:sldId id="351" r:id="rId5"/>
    <p:sldId id="352" r:id="rId6"/>
    <p:sldId id="350" r:id="rId7"/>
    <p:sldId id="261" r:id="rId8"/>
    <p:sldId id="262" r:id="rId9"/>
    <p:sldId id="263" r:id="rId10"/>
    <p:sldId id="264" r:id="rId11"/>
    <p:sldId id="361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80" r:id="rId24"/>
    <p:sldId id="346" r:id="rId25"/>
    <p:sldId id="360" r:id="rId26"/>
    <p:sldId id="278" r:id="rId27"/>
    <p:sldId id="277" r:id="rId28"/>
    <p:sldId id="276" r:id="rId29"/>
    <p:sldId id="355" r:id="rId30"/>
    <p:sldId id="281" r:id="rId31"/>
    <p:sldId id="353" r:id="rId32"/>
    <p:sldId id="356" r:id="rId33"/>
    <p:sldId id="282" r:id="rId34"/>
    <p:sldId id="283" r:id="rId35"/>
    <p:sldId id="357" r:id="rId36"/>
    <p:sldId id="358" r:id="rId37"/>
    <p:sldId id="359" r:id="rId38"/>
    <p:sldId id="289" r:id="rId39"/>
    <p:sldId id="288" r:id="rId40"/>
    <p:sldId id="287" r:id="rId41"/>
    <p:sldId id="286" r:id="rId42"/>
    <p:sldId id="285" r:id="rId43"/>
    <p:sldId id="284" r:id="rId44"/>
    <p:sldId id="332" r:id="rId45"/>
    <p:sldId id="333" r:id="rId46"/>
    <p:sldId id="334" r:id="rId47"/>
    <p:sldId id="341" r:id="rId48"/>
    <p:sldId id="340" r:id="rId49"/>
    <p:sldId id="339" r:id="rId50"/>
    <p:sldId id="338" r:id="rId51"/>
    <p:sldId id="337" r:id="rId52"/>
    <p:sldId id="336" r:id="rId53"/>
    <p:sldId id="335" r:id="rId54"/>
    <p:sldId id="344" r:id="rId55"/>
    <p:sldId id="343" r:id="rId56"/>
    <p:sldId id="342" r:id="rId57"/>
    <p:sldId id="349" r:id="rId58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6878"/>
    <a:srgbClr val="104758"/>
    <a:srgbClr val="104657"/>
    <a:srgbClr val="134A62"/>
    <a:srgbClr val="0F404F"/>
    <a:srgbClr val="104859"/>
    <a:srgbClr val="1EA6D1"/>
    <a:srgbClr val="0F4150"/>
    <a:srgbClr val="1EA9D5"/>
    <a:srgbClr val="1EA5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33" autoAdjust="0"/>
    <p:restoredTop sz="94424" autoAdjust="0"/>
  </p:normalViewPr>
  <p:slideViewPr>
    <p:cSldViewPr snapToGrid="0">
      <p:cViewPr varScale="1">
        <p:scale>
          <a:sx n="69" d="100"/>
          <a:sy n="69" d="100"/>
        </p:scale>
        <p:origin x="642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3024" y="-104"/>
      </p:cViewPr>
      <p:guideLst>
        <p:guide orient="horz" pos="2880"/>
        <p:guide pos="2160"/>
      </p:guideLst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61" Type="http://schemas.openxmlformats.org/officeDocument/2006/relationships/viewProps" Target="viewProp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r>
              <a:rPr lang="zh-CN" altLang="en-US"/>
              <a:t>
            </a:t>
            </a:r>
            <a:endParaRPr lang="zh-CN" altLang="en-US" sz="1800"/>
          </a:p>
        </p:txBody>
      </p:sp>
      <p:sp>
        <p:nvSpPr>
          <p:cNvPr id="4099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r>
              <a:rPr lang="zh-CN" altLang="en-US"/>
              <a:t>
            </a:t>
            </a:r>
            <a:fld id="{C19C5AFB-F36C-40BA-9BA1-B344D1AB3B7A}" type="datetime1">
              <a:rPr lang="zh-CN" altLang="en-US" sz="1800"/>
              <a:t>2015-12-18</a:t>
            </a:fld>
            <a:r>
              <a:rPr lang="zh-CN" altLang="en-US"/>
              <a:t>
            </a:t>
            </a:r>
            <a:endParaRPr lang="zh-CN" altLang="en-US" sz="1800"/>
          </a:p>
        </p:txBody>
      </p:sp>
      <p:sp>
        <p:nvSpPr>
          <p:cNvPr id="15364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789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defTabSz="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defTabSz="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defTabSz="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defTabSz="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30000"/>
              </a:spcBef>
              <a:defRPr/>
            </a:pPr>
            <a:r>
              <a:rPr kumimoji="0" lang="zh-CN" altLang="zh-CN" sz="1200" smtClean="0"/>
              <a:t>
              </a:t>
            </a:r>
            <a:r>
              <a:rPr kumimoji="0" lang="zh-CN" altLang="en-US" sz="1200" smtClean="0"/>
              <a:t>单击此处编辑母版文本样式</a:t>
            </a:r>
            <a:r>
              <a:rPr kumimoji="0" lang="zh-CN" altLang="zh-CN" sz="1200" smtClean="0"/>
              <a:t>
          </a:t>
            </a:r>
          </a:p>
          <a:p>
            <a:pPr>
              <a:spcBef>
                <a:spcPct val="30000"/>
              </a:spcBef>
              <a:defRPr/>
            </a:pPr>
            <a:r>
              <a:rPr kumimoji="0" lang="zh-CN" altLang="zh-CN" sz="1200" smtClean="0"/>
              <a:t>
              </a:t>
            </a:r>
            <a:r>
              <a:rPr kumimoji="0" lang="zh-CN" altLang="en-US" sz="1200" smtClean="0"/>
              <a:t>第二级</a:t>
            </a:r>
            <a:r>
              <a:rPr kumimoji="0" lang="zh-CN" altLang="zh-CN" sz="1200" smtClean="0"/>
              <a:t>
          </a:t>
            </a:r>
          </a:p>
          <a:p>
            <a:pPr>
              <a:spcBef>
                <a:spcPct val="30000"/>
              </a:spcBef>
              <a:defRPr/>
            </a:pPr>
            <a:r>
              <a:rPr kumimoji="0" lang="zh-CN" altLang="zh-CN" sz="1200" smtClean="0"/>
              <a:t>
              </a:t>
            </a:r>
            <a:r>
              <a:rPr kumimoji="0" lang="zh-CN" altLang="en-US" sz="1200" smtClean="0"/>
              <a:t>第三级</a:t>
            </a:r>
            <a:r>
              <a:rPr kumimoji="0" lang="zh-CN" altLang="zh-CN" sz="1200" smtClean="0"/>
              <a:t>
          </a:t>
            </a:r>
          </a:p>
          <a:p>
            <a:pPr>
              <a:spcBef>
                <a:spcPct val="30000"/>
              </a:spcBef>
              <a:defRPr/>
            </a:pPr>
            <a:r>
              <a:rPr kumimoji="0" lang="zh-CN" altLang="zh-CN" sz="1200" smtClean="0"/>
              <a:t>
              </a:t>
            </a:r>
            <a:r>
              <a:rPr kumimoji="0" lang="zh-CN" altLang="en-US" sz="1200" smtClean="0"/>
              <a:t>第四级</a:t>
            </a:r>
            <a:r>
              <a:rPr kumimoji="0" lang="zh-CN" altLang="zh-CN" sz="1200" smtClean="0"/>
              <a:t>
          </a:t>
            </a:r>
          </a:p>
          <a:p>
            <a:pPr>
              <a:spcBef>
                <a:spcPct val="30000"/>
              </a:spcBef>
              <a:defRPr/>
            </a:pPr>
            <a:r>
              <a:rPr kumimoji="0" lang="zh-CN" altLang="zh-CN" sz="1200" smtClean="0"/>
              <a:t>
              </a:t>
            </a:r>
            <a:r>
              <a:rPr kumimoji="0" lang="zh-CN" altLang="en-US" sz="1200" smtClean="0"/>
              <a:t>第五级</a:t>
            </a:r>
            <a:r>
              <a:rPr kumimoji="0" lang="zh-CN" altLang="zh-CN" sz="1200" smtClean="0"/>
              <a:t>
          </a:t>
            </a:r>
          </a:p>
        </p:txBody>
      </p:sp>
      <p:sp>
        <p:nvSpPr>
          <p:cNvPr id="4102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r>
              <a:rPr lang="zh-CN" altLang="en-US"/>
              <a:t>
            </a:t>
            </a:r>
            <a:endParaRPr lang="zh-CN" altLang="en-US" sz="1800"/>
          </a:p>
        </p:txBody>
      </p:sp>
      <p:sp>
        <p:nvSpPr>
          <p:cNvPr id="4103" name="幻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r>
              <a:rPr lang="zh-CN" altLang="en-US"/>
              <a:t>
            </a:t>
            </a:r>
            <a:fld id="{77D77ED1-8D8D-4447-BCE6-D52453E93F81}" type="slidenum">
              <a:rPr lang="zh-CN" altLang="en-US" sz="1800"/>
              <a:t>‹#›</a:t>
            </a:fld>
            <a:r>
              <a:rPr lang="zh-CN" altLang="en-US"/>
              <a:t>
            </a:t>
            </a:r>
            <a:endParaRPr lang="zh-CN" alt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defTabSz="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等线" charset="0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等线" charset="0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等线" charset="0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等线" charset="0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等线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
            </a:t>
            </a:r>
            <a:endParaRPr lang="zh-CN" altLang="en-US" sz="1800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
            </a:t>
            </a:r>
            <a:fld id="{C19C5AFB-F36C-40BA-9BA1-B344D1AB3B7A}" type="datetime1">
              <a:rPr lang="zh-CN" altLang="en-US" sz="1800" smtClean="0"/>
              <a:t>2015-12-18</a:t>
            </a:fld>
            <a:r>
              <a:rPr lang="zh-CN" altLang="en-US" smtClean="0"/>
              <a:t>
            </a:t>
            </a:r>
            <a:endParaRPr lang="zh-CN" altLang="en-US" sz="180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
            </a:t>
            </a:r>
            <a:endParaRPr lang="zh-CN" altLang="en-US" sz="180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
            </a:t>
            </a:r>
            <a:fld id="{77D77ED1-8D8D-4447-BCE6-D52453E93F81}" type="slidenum">
              <a:rPr lang="zh-CN" altLang="en-US" sz="1800" smtClean="0"/>
              <a:t>11</a:t>
            </a:fld>
            <a:r>
              <a:rPr lang="zh-CN" altLang="en-US" smtClean="0"/>
              <a:t>
            </a:t>
            </a:r>
            <a:endParaRPr lang="zh-CN" altLang="en-US" sz="18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
            </a:t>
            </a:r>
            <a:fld id="{AEBEE28A-821C-426D-B9B3-6EA5FCE9D1E5}" type="datetime1">
              <a:rPr lang="zh-CN" altLang="en-US"/>
              <a:t>2015-12-18</a:t>
            </a:fld>
            <a:r>
              <a:rPr lang="zh-CN" altLang="en-US"/>
              <a:t>
            </a:t>
            </a:r>
            <a:endParaRPr lang="zh-CN" altLang="en-US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
            </a:t>
            </a:r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
            </a:t>
            </a:r>
            <a:fld id="{CC7D9EBA-48EC-4D62-B33D-469618661788}" type="slidenum">
              <a:rPr lang="zh-CN" altLang="en-US"/>
              <a:t>‹#›</a:t>
            </a:fld>
            <a:r>
              <a:rPr lang="zh-CN" altLang="en-US"/>
              <a:t>
            </a:t>
            </a:r>
            <a:endParaRPr lang="zh-CN" altLang="en-US" sz="18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
            </a:t>
            </a:r>
            <a:fld id="{7282C6E3-BAB4-4B9D-A20F-2782CE4F6E4F}" type="datetime1">
              <a:rPr lang="zh-CN" altLang="en-US"/>
              <a:t>2015-12-18</a:t>
            </a:fld>
            <a:r>
              <a:rPr lang="zh-CN" altLang="en-US"/>
              <a:t>
            </a:t>
            </a:r>
            <a:endParaRPr lang="zh-CN" altLang="en-US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
            </a:t>
            </a:r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
            </a:t>
            </a:r>
            <a:fld id="{4B57C3F0-0349-435E-8466-5C401D4FAA62}" type="slidenum">
              <a:rPr lang="zh-CN" altLang="en-US"/>
              <a:t>‹#›</a:t>
            </a:fld>
            <a:r>
              <a:rPr lang="zh-CN" altLang="en-US"/>
              <a:t>
            </a:t>
            </a:r>
            <a:endParaRPr lang="zh-CN" altLang="en-US" sz="18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31250" y="365125"/>
            <a:ext cx="2628900" cy="581501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44550" y="365125"/>
            <a:ext cx="7734300" cy="5815013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
            </a:t>
            </a:r>
            <a:fld id="{3DAB9F23-08FD-4A6A-87FD-6A812BACBD32}" type="datetime1">
              <a:rPr lang="zh-CN" altLang="en-US"/>
              <a:t>2015-12-18</a:t>
            </a:fld>
            <a:r>
              <a:rPr lang="zh-CN" altLang="en-US"/>
              <a:t>
            </a:t>
            </a:r>
            <a:endParaRPr lang="zh-CN" altLang="en-US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
            </a:t>
            </a:r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
            </a:t>
            </a:r>
            <a:fld id="{9B80208F-CD23-44AC-9F62-DF7613C0D658}" type="slidenum">
              <a:rPr lang="zh-CN" altLang="en-US"/>
              <a:t>‹#›</a:t>
            </a:fld>
            <a:r>
              <a:rPr lang="zh-CN" altLang="en-US"/>
              <a:t>
            </a:t>
            </a:r>
            <a:endParaRPr lang="zh-CN" altLang="en-US" sz="18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zh-CN"/>
              <a:t>
            </a:t>
            </a:r>
            <a:fld id="{7133FDC9-F11B-4A92-93E2-46AFCA042188}" type="datetime1">
              <a:rPr lang="zh-CN" altLang="en-US"/>
              <a:t>2015-12-18</a:t>
            </a:fld>
            <a:r>
              <a:rPr lang="zh-CN" altLang="zh-CN"/>
              <a:t>
            </a:t>
            </a:r>
            <a:endParaRPr lang="zh-CN" altLang="zh-CN" sz="1800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
            </a:t>
            </a:r>
            <a:endParaRPr lang="zh-CN" altLang="en-US" sz="180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zh-CN"/>
              <a:t>
            </a:t>
            </a:r>
            <a:fld id="{BCFE1C1D-233C-4607-BE0B-3D405ADB1481}" type="slidenum">
              <a:rPr lang="en-US" altLang="zh-CN"/>
              <a:t>‹#›</a:t>
            </a:fld>
            <a:r>
              <a:rPr lang="zh-CN" altLang="zh-CN"/>
              <a:t>
            </a:t>
            </a:r>
            <a:endParaRPr lang="zh-CN" altLang="zh-CN" sz="18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zh-CN"/>
              <a:t>
            </a:t>
            </a:r>
            <a:fld id="{E7BFE829-2932-49BC-AAF2-396CDDDA414A}" type="datetime1">
              <a:rPr lang="zh-CN" altLang="en-US"/>
              <a:t>2015-12-18</a:t>
            </a:fld>
            <a:r>
              <a:rPr lang="zh-CN" altLang="zh-CN"/>
              <a:t>
            </a:t>
            </a:r>
            <a:endParaRPr lang="zh-CN" altLang="zh-CN" sz="1800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
            </a:t>
            </a:r>
            <a:endParaRPr lang="zh-CN" altLang="en-US" sz="180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zh-CN"/>
              <a:t>
            </a:t>
            </a:r>
            <a:fld id="{8AC669E5-51BA-4265-AA67-EC4243A86000}" type="slidenum">
              <a:rPr lang="en-US" altLang="zh-CN"/>
              <a:t>‹#›</a:t>
            </a:fld>
            <a:r>
              <a:rPr lang="zh-CN" altLang="zh-CN"/>
              <a:t>
            </a:t>
            </a:r>
            <a:endParaRPr lang="zh-CN" altLang="zh-CN" sz="18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zh-CN"/>
              <a:t>
            </a:t>
            </a:r>
            <a:fld id="{F9183D5E-5388-4D7C-8967-21C16A6D227A}" type="datetime1">
              <a:rPr lang="zh-CN" altLang="en-US"/>
              <a:t>2015-12-18</a:t>
            </a:fld>
            <a:r>
              <a:rPr lang="zh-CN" altLang="zh-CN"/>
              <a:t>
            </a:t>
            </a:r>
            <a:endParaRPr lang="zh-CN" altLang="zh-CN" sz="1800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
            </a:t>
            </a:r>
            <a:endParaRPr lang="zh-CN" altLang="en-US" sz="180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zh-CN"/>
              <a:t>
            </a:t>
            </a:r>
            <a:fld id="{21C21C5B-B3D4-47FE-B13F-B661D41BB38B}" type="slidenum">
              <a:rPr lang="en-US" altLang="zh-CN"/>
              <a:t>‹#›</a:t>
            </a:fld>
            <a:r>
              <a:rPr lang="zh-CN" altLang="zh-CN"/>
              <a:t>
            </a:t>
            </a:r>
            <a:endParaRPr lang="zh-CN" altLang="zh-CN" sz="180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1120775" y="1825625"/>
            <a:ext cx="5040313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313488" y="1825625"/>
            <a:ext cx="5040312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zh-CN"/>
              <a:t>
            </a:t>
            </a:r>
            <a:fld id="{40FB8E9C-BF3E-4EF2-A436-955D848B9487}" type="datetime1">
              <a:rPr lang="zh-CN" altLang="en-US"/>
              <a:t>2015-12-18</a:t>
            </a:fld>
            <a:r>
              <a:rPr lang="zh-CN" altLang="zh-CN"/>
              <a:t>
            </a:t>
            </a:r>
            <a:endParaRPr lang="zh-CN" altLang="zh-CN" sz="1800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
            </a:t>
            </a:r>
            <a:endParaRPr lang="zh-CN" altLang="en-US" sz="1800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zh-CN"/>
              <a:t>
            </a:t>
            </a:r>
            <a:fld id="{F7CB558F-7BB7-40FF-94C0-B1DB2B52AD95}" type="slidenum">
              <a:rPr lang="en-US" altLang="zh-CN"/>
              <a:t>‹#›</a:t>
            </a:fld>
            <a:r>
              <a:rPr lang="zh-CN" altLang="zh-CN"/>
              <a:t>
            </a:t>
            </a:r>
            <a:endParaRPr lang="zh-CN" altLang="zh-CN" sz="180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zh-CN"/>
              <a:t>
            </a:t>
            </a:r>
            <a:fld id="{0DD148E4-48E8-4ED5-B25F-5BAD65D4BB60}" type="datetime1">
              <a:rPr lang="zh-CN" altLang="en-US"/>
              <a:t>2015-12-18</a:t>
            </a:fld>
            <a:r>
              <a:rPr lang="zh-CN" altLang="zh-CN"/>
              <a:t>
            </a:t>
            </a:r>
            <a:endParaRPr lang="zh-CN" altLang="zh-CN" sz="1800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
            </a:t>
            </a:r>
            <a:endParaRPr lang="zh-CN" altLang="en-US" sz="1800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zh-CN"/>
              <a:t>
            </a:t>
            </a:r>
            <a:fld id="{DC91D124-7C6F-4A9E-9855-87DE68BD73D7}" type="slidenum">
              <a:rPr lang="en-US" altLang="zh-CN"/>
              <a:t>‹#›</a:t>
            </a:fld>
            <a:r>
              <a:rPr lang="zh-CN" altLang="zh-CN"/>
              <a:t>
            </a:t>
            </a:r>
            <a:endParaRPr lang="zh-CN" altLang="zh-CN" sz="180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zh-CN"/>
              <a:t>
            </a:t>
            </a:r>
            <a:fld id="{1A1F70A9-05A7-44E6-A4EF-AF179A92557C}" type="datetime1">
              <a:rPr lang="zh-CN" altLang="en-US"/>
              <a:t>2015-12-18</a:t>
            </a:fld>
            <a:r>
              <a:rPr lang="zh-CN" altLang="zh-CN"/>
              <a:t>
            </a:t>
            </a:r>
            <a:endParaRPr lang="zh-CN" altLang="zh-CN" sz="1800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
            </a:t>
            </a:r>
            <a:endParaRPr lang="zh-CN" altLang="en-US" sz="1800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zh-CN"/>
              <a:t>
            </a:t>
            </a:r>
            <a:fld id="{290FE075-AD3F-44DE-8726-9A58DB47C451}" type="slidenum">
              <a:rPr lang="en-US" altLang="zh-CN"/>
              <a:t>‹#›</a:t>
            </a:fld>
            <a:r>
              <a:rPr lang="zh-CN" altLang="zh-CN"/>
              <a:t>
            </a:t>
            </a:r>
            <a:endParaRPr lang="zh-CN" altLang="zh-CN" sz="180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zh-CN"/>
              <a:t>
            </a:t>
            </a:r>
            <a:fld id="{75E7473B-F401-4C70-AA2C-51997BA27FC7}" type="datetime1">
              <a:rPr lang="zh-CN" altLang="en-US"/>
              <a:t>2015-12-18</a:t>
            </a:fld>
            <a:r>
              <a:rPr lang="zh-CN" altLang="zh-CN"/>
              <a:t>
            </a:t>
            </a:r>
            <a:endParaRPr lang="zh-CN" altLang="zh-CN" sz="1800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
            </a:t>
            </a:r>
            <a:endParaRPr lang="zh-CN" altLang="en-US" sz="1800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zh-CN"/>
              <a:t>
            </a:t>
            </a:r>
            <a:fld id="{944379AF-5E0D-4B2C-9E0C-79287E3F2070}" type="slidenum">
              <a:rPr lang="en-US" altLang="zh-CN"/>
              <a:t>‹#›</a:t>
            </a:fld>
            <a:r>
              <a:rPr lang="zh-CN" altLang="zh-CN"/>
              <a:t>
            </a:t>
            </a:r>
            <a:endParaRPr lang="zh-CN" altLang="zh-CN" sz="180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zh-CN"/>
              <a:t>
            </a:t>
            </a:r>
            <a:fld id="{6E704B81-88A3-49E8-BFEF-B29F723D8C15}" type="datetime1">
              <a:rPr lang="zh-CN" altLang="en-US"/>
              <a:t>2015-12-18</a:t>
            </a:fld>
            <a:r>
              <a:rPr lang="zh-CN" altLang="zh-CN"/>
              <a:t>
            </a:t>
            </a:r>
            <a:endParaRPr lang="zh-CN" altLang="zh-CN" sz="1800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
            </a:t>
            </a:r>
            <a:endParaRPr lang="zh-CN" altLang="en-US" sz="1800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zh-CN"/>
              <a:t>
            </a:t>
            </a:r>
            <a:fld id="{394257B1-6D6F-46A8-9689-8B329CFF357F}" type="slidenum">
              <a:rPr lang="en-US" altLang="zh-CN"/>
              <a:t>‹#›</a:t>
            </a:fld>
            <a:r>
              <a:rPr lang="zh-CN" altLang="zh-CN"/>
              <a:t>
            </a:t>
            </a:r>
            <a:endParaRPr lang="zh-CN" altLang="zh-CN" sz="18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
            </a:t>
            </a:r>
            <a:fld id="{204F1977-54CE-49FD-8665-684413D51316}" type="datetime1">
              <a:rPr lang="zh-CN" altLang="en-US"/>
              <a:t>2015-12-18</a:t>
            </a:fld>
            <a:r>
              <a:rPr lang="zh-CN" altLang="en-US"/>
              <a:t>
            </a:t>
            </a:r>
            <a:endParaRPr lang="zh-CN" altLang="en-US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
            </a:t>
            </a:r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
            </a:t>
            </a:r>
            <a:fld id="{B0DDB9D6-86DE-453E-830F-192C0A135E4D}" type="slidenum">
              <a:rPr lang="zh-CN" altLang="en-US"/>
              <a:t>‹#›</a:t>
            </a:fld>
            <a:r>
              <a:rPr lang="zh-CN" altLang="en-US"/>
              <a:t>
            </a:t>
            </a:r>
            <a:endParaRPr lang="zh-CN" altLang="en-US" sz="18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orbel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zh-CN"/>
              <a:t>
            </a:t>
            </a:r>
            <a:fld id="{79188194-9CA6-416E-B4A9-99919E658F5B}" type="datetime1">
              <a:rPr lang="zh-CN" altLang="en-US"/>
              <a:t>2015-12-18</a:t>
            </a:fld>
            <a:r>
              <a:rPr lang="zh-CN" altLang="zh-CN"/>
              <a:t>
            </a:t>
            </a:r>
            <a:endParaRPr lang="zh-CN" altLang="zh-CN" sz="1800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
            </a:t>
            </a:r>
            <a:endParaRPr lang="zh-CN" altLang="en-US" sz="1800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zh-CN"/>
              <a:t>
            </a:t>
            </a:r>
            <a:fld id="{54FAA02E-9DD4-4698-9BCB-8ECB07AF46D7}" type="slidenum">
              <a:rPr lang="en-US" altLang="zh-CN"/>
              <a:t>‹#›</a:t>
            </a:fld>
            <a:r>
              <a:rPr lang="zh-CN" altLang="zh-CN"/>
              <a:t>
            </a:t>
            </a:r>
            <a:endParaRPr lang="zh-CN" altLang="zh-CN" sz="180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zh-CN"/>
              <a:t>
            </a:t>
            </a:r>
            <a:fld id="{FD1F8B49-FE16-49AE-9D35-52B7BA559984}" type="datetime1">
              <a:rPr lang="zh-CN" altLang="en-US"/>
              <a:t>2015-12-18</a:t>
            </a:fld>
            <a:r>
              <a:rPr lang="zh-CN" altLang="zh-CN"/>
              <a:t>
            </a:t>
            </a:r>
            <a:endParaRPr lang="zh-CN" altLang="zh-CN" sz="1800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
            </a:t>
            </a:r>
            <a:endParaRPr lang="zh-CN" altLang="en-US" sz="180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zh-CN"/>
              <a:t>
            </a:t>
            </a:r>
            <a:fld id="{A8B0F4EB-A5FD-4C1B-9074-F1ECE45C11C3}" type="slidenum">
              <a:rPr lang="en-US" altLang="zh-CN"/>
              <a:t>‹#›</a:t>
            </a:fld>
            <a:r>
              <a:rPr lang="zh-CN" altLang="zh-CN"/>
              <a:t>
            </a:t>
            </a:r>
            <a:endParaRPr lang="zh-CN" altLang="zh-CN" sz="180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zh-CN"/>
              <a:t>
            </a:t>
            </a:r>
            <a:fld id="{2D54491C-1530-464B-926B-3107533F34CE}" type="datetime1">
              <a:rPr lang="zh-CN" altLang="en-US"/>
              <a:t>2015-12-18</a:t>
            </a:fld>
            <a:r>
              <a:rPr lang="zh-CN" altLang="zh-CN"/>
              <a:t>
            </a:t>
            </a:r>
            <a:endParaRPr lang="zh-CN" altLang="zh-CN" sz="1800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
            </a:t>
            </a:r>
            <a:endParaRPr lang="zh-CN" altLang="en-US" sz="180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zh-CN"/>
              <a:t>
            </a:t>
            </a:r>
            <a:fld id="{F150DCD3-05B0-40E3-8E28-B8F16B24C8BB}" type="slidenum">
              <a:rPr lang="en-US" altLang="zh-CN"/>
              <a:t>‹#›</a:t>
            </a:fld>
            <a:r>
              <a:rPr lang="zh-CN" altLang="zh-CN"/>
              <a:t>
            </a:t>
            </a:r>
            <a:endParaRPr lang="zh-CN" altLang="zh-CN" sz="180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zh-CN"/>
              <a:t>
            </a:t>
            </a:r>
            <a:fld id="{3C12BCDD-DC97-490D-B1ED-DD444505B462}" type="datetime1">
              <a:rPr lang="zh-CN" altLang="en-US"/>
              <a:t>2015-12-18</a:t>
            </a:fld>
            <a:r>
              <a:rPr lang="zh-CN" altLang="zh-CN"/>
              <a:t>
            </a:t>
            </a:r>
            <a:endParaRPr lang="zh-CN" altLang="zh-CN" sz="1800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
            </a:t>
            </a:r>
            <a:endParaRPr lang="zh-CN" altLang="en-US" sz="180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zh-CN"/>
              <a:t>
            </a:t>
            </a:r>
            <a:fld id="{01ACE922-3213-48C8-8943-9356B9C2D7B6}" type="slidenum">
              <a:rPr lang="en-US" altLang="zh-CN"/>
              <a:t>‹#›</a:t>
            </a:fld>
            <a:r>
              <a:rPr lang="zh-CN" altLang="zh-CN"/>
              <a:t>
            </a:t>
            </a:r>
            <a:endParaRPr lang="zh-CN" altLang="zh-CN" sz="180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zh-CN"/>
              <a:t>
            </a:t>
            </a:r>
            <a:fld id="{BBD9F8CD-2AE6-4D37-95AA-CA0C77B50D5F}" type="datetime1">
              <a:rPr lang="zh-CN" altLang="en-US"/>
              <a:t>2015-12-18</a:t>
            </a:fld>
            <a:r>
              <a:rPr lang="zh-CN" altLang="zh-CN"/>
              <a:t>
            </a:t>
            </a:r>
            <a:endParaRPr lang="zh-CN" altLang="zh-CN" sz="1800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
            </a:t>
            </a:r>
            <a:endParaRPr lang="zh-CN" altLang="en-US" sz="180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zh-CN"/>
              <a:t>
            </a:t>
            </a:r>
            <a:fld id="{D686E342-5410-402F-86DB-57AE2F4144BE}" type="slidenum">
              <a:rPr lang="en-US" altLang="zh-CN"/>
              <a:t>‹#›</a:t>
            </a:fld>
            <a:r>
              <a:rPr lang="zh-CN" altLang="zh-CN"/>
              <a:t>
            </a:t>
            </a:r>
            <a:endParaRPr lang="zh-CN" altLang="zh-CN" sz="180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zh-CN"/>
              <a:t>
            </a:t>
            </a:r>
            <a:fld id="{4A6075AB-A9B7-4706-B062-599543BF6D11}" type="datetime1">
              <a:rPr lang="zh-CN" altLang="en-US"/>
              <a:t>2015-12-18</a:t>
            </a:fld>
            <a:r>
              <a:rPr lang="zh-CN" altLang="zh-CN"/>
              <a:t>
            </a:t>
            </a:r>
            <a:endParaRPr lang="zh-CN" altLang="zh-CN" sz="1800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
            </a:t>
            </a:r>
            <a:endParaRPr lang="zh-CN" altLang="en-US" sz="180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zh-CN"/>
              <a:t>
            </a:t>
            </a:r>
            <a:fld id="{006A02E4-A4BD-4AD0-A129-700B722EA98F}" type="slidenum">
              <a:rPr lang="en-US" altLang="zh-CN"/>
              <a:t>‹#›</a:t>
            </a:fld>
            <a:r>
              <a:rPr lang="zh-CN" altLang="zh-CN"/>
              <a:t>
            </a:t>
            </a:r>
            <a:endParaRPr lang="zh-CN" altLang="zh-CN" sz="180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1120775" y="1825625"/>
            <a:ext cx="5040313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313488" y="1825625"/>
            <a:ext cx="5040312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zh-CN"/>
              <a:t>
            </a:t>
            </a:r>
            <a:fld id="{8FDC292C-3257-4553-B068-2DE16CE8BC95}" type="datetime1">
              <a:rPr lang="zh-CN" altLang="en-US"/>
              <a:t>2015-12-18</a:t>
            </a:fld>
            <a:r>
              <a:rPr lang="zh-CN" altLang="zh-CN"/>
              <a:t>
            </a:t>
            </a:r>
            <a:endParaRPr lang="zh-CN" altLang="zh-CN" sz="1800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
            </a:t>
            </a:r>
            <a:endParaRPr lang="zh-CN" altLang="en-US" sz="1800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zh-CN"/>
              <a:t>
            </a:t>
            </a:r>
            <a:fld id="{005C1FD3-BD2D-44F7-A03E-95157E2CECF7}" type="slidenum">
              <a:rPr lang="en-US" altLang="zh-CN"/>
              <a:t>‹#›</a:t>
            </a:fld>
            <a:r>
              <a:rPr lang="zh-CN" altLang="zh-CN"/>
              <a:t>
            </a:t>
            </a:r>
            <a:endParaRPr lang="zh-CN" altLang="zh-CN" sz="180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zh-CN"/>
              <a:t>
            </a:t>
            </a:r>
            <a:fld id="{EB011ECF-4F7C-40CA-A8CE-A2B301C92A91}" type="datetime1">
              <a:rPr lang="zh-CN" altLang="en-US"/>
              <a:t>2015-12-18</a:t>
            </a:fld>
            <a:r>
              <a:rPr lang="zh-CN" altLang="zh-CN"/>
              <a:t>
            </a:t>
            </a:r>
            <a:endParaRPr lang="zh-CN" altLang="zh-CN" sz="1800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
            </a:t>
            </a:r>
            <a:endParaRPr lang="zh-CN" altLang="en-US" sz="1800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zh-CN"/>
              <a:t>
            </a:t>
            </a:r>
            <a:fld id="{F6746EFF-BF45-4BF9-B8D4-F84F382A5F91}" type="slidenum">
              <a:rPr lang="en-US" altLang="zh-CN"/>
              <a:t>‹#›</a:t>
            </a:fld>
            <a:r>
              <a:rPr lang="zh-CN" altLang="zh-CN"/>
              <a:t>
            </a:t>
            </a:r>
            <a:endParaRPr lang="zh-CN" altLang="zh-CN" sz="180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zh-CN"/>
              <a:t>
            </a:t>
            </a:r>
            <a:fld id="{5AD8BF7A-BFA1-4B0E-87AD-729B236123F6}" type="datetime1">
              <a:rPr lang="zh-CN" altLang="en-US"/>
              <a:t>2015-12-18</a:t>
            </a:fld>
            <a:r>
              <a:rPr lang="zh-CN" altLang="zh-CN"/>
              <a:t>
            </a:t>
            </a:r>
            <a:endParaRPr lang="zh-CN" altLang="zh-CN" sz="1800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
            </a:t>
            </a:r>
            <a:endParaRPr lang="zh-CN" altLang="en-US" sz="1800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zh-CN"/>
              <a:t>
            </a:t>
            </a:r>
            <a:fld id="{D852E782-7726-4F7A-8007-7972C17E7C45}" type="slidenum">
              <a:rPr lang="en-US" altLang="zh-CN"/>
              <a:t>‹#›</a:t>
            </a:fld>
            <a:r>
              <a:rPr lang="zh-CN" altLang="zh-CN"/>
              <a:t>
            </a:t>
            </a:r>
            <a:endParaRPr lang="zh-CN" altLang="zh-CN" sz="180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zh-CN"/>
              <a:t>
            </a:t>
            </a:r>
            <a:fld id="{B247983F-88B2-4288-A3F6-F249B8E6755F}" type="datetime1">
              <a:rPr lang="zh-CN" altLang="en-US"/>
              <a:t>2015-12-18</a:t>
            </a:fld>
            <a:r>
              <a:rPr lang="zh-CN" altLang="zh-CN"/>
              <a:t>
            </a:t>
            </a:r>
            <a:endParaRPr lang="zh-CN" altLang="zh-CN" sz="1800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
            </a:t>
            </a:r>
            <a:endParaRPr lang="zh-CN" altLang="en-US" sz="1800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zh-CN"/>
              <a:t>
            </a:t>
            </a:r>
            <a:fld id="{8A401494-89C3-406A-9EE1-822B238BE63C}" type="slidenum">
              <a:rPr lang="en-US" altLang="zh-CN"/>
              <a:t>‹#›</a:t>
            </a:fld>
            <a:r>
              <a:rPr lang="zh-CN" altLang="zh-CN"/>
              <a:t>
            </a:t>
            </a:r>
            <a:endParaRPr lang="zh-CN" altLang="zh-CN" sz="18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
            </a:t>
            </a:r>
            <a:fld id="{71FAE494-CAB3-4C49-93E2-5F7B8300DC97}" type="datetime1">
              <a:rPr lang="zh-CN" altLang="en-US"/>
              <a:t>2015-12-18</a:t>
            </a:fld>
            <a:r>
              <a:rPr lang="zh-CN" altLang="en-US"/>
              <a:t>
            </a:t>
            </a:r>
            <a:endParaRPr lang="zh-CN" altLang="en-US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
            </a:t>
            </a:r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
            </a:t>
            </a:r>
            <a:fld id="{82140A50-2B7F-435E-81A2-A2E8768651B7}" type="slidenum">
              <a:rPr lang="zh-CN" altLang="en-US"/>
              <a:t>‹#›</a:t>
            </a:fld>
            <a:r>
              <a:rPr lang="zh-CN" altLang="en-US"/>
              <a:t>
            </a:t>
            </a:r>
            <a:endParaRPr lang="zh-CN" altLang="en-US" sz="18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zh-CN"/>
              <a:t>
            </a:t>
            </a:r>
            <a:fld id="{2F1C1973-42A4-4E5B-B873-D2045568D3E3}" type="datetime1">
              <a:rPr lang="zh-CN" altLang="en-US"/>
              <a:t>2015-12-18</a:t>
            </a:fld>
            <a:r>
              <a:rPr lang="zh-CN" altLang="zh-CN"/>
              <a:t>
            </a:t>
            </a:r>
            <a:endParaRPr lang="zh-CN" altLang="zh-CN" sz="1800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
            </a:t>
            </a:r>
            <a:endParaRPr lang="zh-CN" altLang="en-US" sz="1800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zh-CN"/>
              <a:t>
            </a:t>
            </a:r>
            <a:fld id="{AEAA5D3F-AADE-4C22-A038-1B106E559B12}" type="slidenum">
              <a:rPr lang="en-US" altLang="zh-CN"/>
              <a:t>‹#›</a:t>
            </a:fld>
            <a:r>
              <a:rPr lang="zh-CN" altLang="zh-CN"/>
              <a:t>
            </a:t>
            </a:r>
            <a:endParaRPr lang="zh-CN" altLang="zh-CN" sz="180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orbel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zh-CN"/>
              <a:t>
            </a:t>
            </a:r>
            <a:fld id="{B8E6FDF2-6D7F-4625-8CCD-8287A94CA44E}" type="datetime1">
              <a:rPr lang="zh-CN" altLang="en-US"/>
              <a:t>2015-12-18</a:t>
            </a:fld>
            <a:r>
              <a:rPr lang="zh-CN" altLang="zh-CN"/>
              <a:t>
            </a:t>
            </a:r>
            <a:endParaRPr lang="zh-CN" altLang="zh-CN" sz="1800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
            </a:t>
            </a:r>
            <a:endParaRPr lang="zh-CN" altLang="en-US" sz="1800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zh-CN"/>
              <a:t>
            </a:t>
            </a:r>
            <a:fld id="{ED60599A-447E-48E7-A0B8-0B1A36D5E77C}" type="slidenum">
              <a:rPr lang="en-US" altLang="zh-CN"/>
              <a:t>‹#›</a:t>
            </a:fld>
            <a:r>
              <a:rPr lang="zh-CN" altLang="zh-CN"/>
              <a:t>
            </a:t>
            </a:r>
            <a:endParaRPr lang="zh-CN" altLang="zh-CN" sz="180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zh-CN"/>
              <a:t>
            </a:t>
            </a:r>
            <a:fld id="{DC0190BD-FF13-4171-AD6A-85ECC93E3A81}" type="datetime1">
              <a:rPr lang="zh-CN" altLang="en-US"/>
              <a:t>2015-12-18</a:t>
            </a:fld>
            <a:r>
              <a:rPr lang="zh-CN" altLang="zh-CN"/>
              <a:t>
            </a:t>
            </a:r>
            <a:endParaRPr lang="zh-CN" altLang="zh-CN" sz="1800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
            </a:t>
            </a:r>
            <a:endParaRPr lang="zh-CN" altLang="en-US" sz="180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zh-CN"/>
              <a:t>
            </a:t>
            </a:r>
            <a:fld id="{A00AFD9A-CAA5-43CA-AC8A-EE42CDB02802}" type="slidenum">
              <a:rPr lang="en-US" altLang="zh-CN"/>
              <a:t>‹#›</a:t>
            </a:fld>
            <a:r>
              <a:rPr lang="zh-CN" altLang="zh-CN"/>
              <a:t>
            </a:t>
            </a:r>
            <a:endParaRPr lang="zh-CN" altLang="zh-CN" sz="180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zh-CN"/>
              <a:t>
            </a:t>
            </a:r>
            <a:fld id="{EB7F0D9A-BB25-4F8A-931C-4EF4BB9B950A}" type="datetime1">
              <a:rPr lang="zh-CN" altLang="en-US"/>
              <a:t>2015-12-18</a:t>
            </a:fld>
            <a:r>
              <a:rPr lang="zh-CN" altLang="zh-CN"/>
              <a:t>
            </a:t>
            </a:r>
            <a:endParaRPr lang="zh-CN" altLang="zh-CN" sz="1800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
            </a:t>
            </a:r>
            <a:endParaRPr lang="zh-CN" altLang="en-US" sz="180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zh-CN"/>
              <a:t>
            </a:t>
            </a:r>
            <a:fld id="{90B72B2A-B786-4337-8D9B-AD30536B71D9}" type="slidenum">
              <a:rPr lang="en-US" altLang="zh-CN"/>
              <a:t>‹#›</a:t>
            </a:fld>
            <a:r>
              <a:rPr lang="zh-CN" altLang="zh-CN"/>
              <a:t>
            </a:t>
            </a:r>
            <a:endParaRPr lang="zh-CN" altLang="zh-CN" sz="18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44550" y="1828800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8550" y="1828800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
            </a:t>
            </a:r>
            <a:fld id="{3C7C73E0-F798-4F3C-BD9B-A681BCAF0391}" type="datetime1">
              <a:rPr lang="zh-CN" altLang="en-US"/>
              <a:t>2015-12-18</a:t>
            </a:fld>
            <a:r>
              <a:rPr lang="zh-CN" altLang="en-US"/>
              <a:t>
            </a:t>
            </a:r>
            <a:endParaRPr lang="zh-CN" altLang="en-US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
            </a:t>
            </a:r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
            </a:t>
            </a:r>
            <a:fld id="{FB2360EA-7615-4150-B1D5-7CD77D430D7D}" type="slidenum">
              <a:rPr lang="zh-CN" altLang="en-US"/>
              <a:t>‹#›</a:t>
            </a:fld>
            <a:r>
              <a:rPr lang="zh-CN" altLang="en-US"/>
              <a:t>
            </a:t>
            </a:r>
            <a:endParaRPr lang="zh-CN" altLang="en-US" sz="18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
            </a:t>
            </a:r>
            <a:fld id="{C05CBA6F-8DD2-4B07-8174-F19F05004D8C}" type="datetime1">
              <a:rPr lang="zh-CN" altLang="en-US"/>
              <a:t>2015-12-18</a:t>
            </a:fld>
            <a:r>
              <a:rPr lang="zh-CN" altLang="en-US"/>
              <a:t>
            </a:t>
            </a:r>
            <a:endParaRPr lang="zh-CN" altLang="en-US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
            </a:t>
            </a:r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
            </a:t>
            </a:r>
            <a:fld id="{656ADFCD-8DBE-4684-8625-D510C36920C7}" type="slidenum">
              <a:rPr lang="zh-CN" altLang="en-US"/>
              <a:t>‹#›</a:t>
            </a:fld>
            <a:r>
              <a:rPr lang="zh-CN" altLang="en-US"/>
              <a:t>
            </a:t>
            </a:r>
            <a:endParaRPr lang="zh-CN" altLang="en-US" sz="18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
            </a:t>
            </a:r>
            <a:fld id="{E0AAE527-3680-4D4E-A5A8-51552BA03497}" type="datetime1">
              <a:rPr lang="zh-CN" altLang="en-US"/>
              <a:t>2015-12-18</a:t>
            </a:fld>
            <a:r>
              <a:rPr lang="zh-CN" altLang="en-US"/>
              <a:t>
            </a:t>
            </a:r>
            <a:endParaRPr lang="zh-CN" altLang="en-US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
            </a:t>
            </a:r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
            </a:t>
            </a:r>
            <a:fld id="{B3C61228-8511-4F23-B01C-762BDFA2E02E}" type="slidenum">
              <a:rPr lang="zh-CN" altLang="en-US"/>
              <a:t>‹#›</a:t>
            </a:fld>
            <a:r>
              <a:rPr lang="zh-CN" altLang="en-US"/>
              <a:t>
            </a:t>
            </a:r>
            <a:endParaRPr lang="zh-CN" altLang="en-US" sz="18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
            </a:t>
            </a:r>
            <a:fld id="{0E51C4F9-3F36-4BAB-B266-E872EC80218F}" type="datetime1">
              <a:rPr lang="zh-CN" altLang="en-US"/>
              <a:t>2015-12-18</a:t>
            </a:fld>
            <a:r>
              <a:rPr lang="zh-CN" altLang="en-US"/>
              <a:t>
            </a:t>
            </a:r>
            <a:endParaRPr lang="zh-CN" altLang="en-US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
            </a:t>
            </a:r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
            </a:t>
            </a:r>
            <a:fld id="{3E9E9B3B-86DB-4E75-B73A-47B60F55E46D}" type="slidenum">
              <a:rPr lang="zh-CN" altLang="en-US"/>
              <a:t>‹#›</a:t>
            </a:fld>
            <a:r>
              <a:rPr lang="zh-CN" altLang="en-US"/>
              <a:t>
            </a:t>
            </a:r>
            <a:endParaRPr lang="zh-CN" altLang="en-US" sz="18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
            </a:t>
            </a:r>
            <a:fld id="{9C2AD41D-8930-422B-823C-9417292FD098}" type="datetime1">
              <a:rPr lang="zh-CN" altLang="en-US"/>
              <a:t>2015-12-18</a:t>
            </a:fld>
            <a:r>
              <a:rPr lang="zh-CN" altLang="en-US"/>
              <a:t>
            </a:t>
            </a:r>
            <a:endParaRPr lang="zh-CN" altLang="en-US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
            </a:t>
            </a:r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
            </a:t>
            </a:r>
            <a:fld id="{DB5E5E9C-C8AF-4E49-B48F-0D131F9B01A3}" type="slidenum">
              <a:rPr lang="zh-CN" altLang="en-US"/>
              <a:t>‹#›</a:t>
            </a:fld>
            <a:r>
              <a:rPr lang="zh-CN" altLang="en-US"/>
              <a:t>
            </a:t>
            </a:r>
            <a:endParaRPr lang="zh-CN" altLang="en-US" sz="18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entury Gothic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
            </a:t>
            </a:r>
            <a:fld id="{4CF468D8-62F4-4229-8B28-5A174F7903F7}" type="datetime1">
              <a:rPr lang="zh-CN" altLang="en-US"/>
              <a:t>2015-12-18</a:t>
            </a:fld>
            <a:r>
              <a:rPr lang="zh-CN" altLang="en-US"/>
              <a:t>
            </a:t>
            </a:r>
            <a:endParaRPr lang="zh-CN" altLang="en-US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
            </a:t>
            </a:r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
            </a:t>
            </a:r>
            <a:fld id="{BE0E9661-459F-46ED-8148-29D3527E846F}" type="slidenum">
              <a:rPr lang="zh-CN" altLang="en-US"/>
              <a:t>‹#›</a:t>
            </a:fld>
            <a:r>
              <a:rPr lang="zh-CN" altLang="en-US"/>
              <a:t>
            </a:t>
            </a:r>
            <a:endParaRPr lang="zh-CN" altLang="en-US" sz="18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4455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>
                <a:sym typeface="Cambria" pitchFamily="18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4550" y="1828800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>
                <a:sym typeface="Century Gothic" pitchFamily="34" charset="0"/>
              </a:rPr>
              <a:t>单击此处编辑母版文本样式</a:t>
            </a:r>
            <a:endParaRPr lang="zh-CN" altLang="zh-CN" smtClean="0">
              <a:sym typeface="Century Gothic" pitchFamily="34" charset="0"/>
            </a:endParaRPr>
          </a:p>
          <a:p>
            <a:pPr lvl="1"/>
            <a:r>
              <a:rPr lang="zh-CN" altLang="en-US" smtClean="0">
                <a:sym typeface="Century Gothic" pitchFamily="34" charset="0"/>
              </a:rPr>
              <a:t>第二级</a:t>
            </a:r>
            <a:endParaRPr lang="zh-CN" altLang="zh-CN" smtClean="0">
              <a:sym typeface="Century Gothic" pitchFamily="34" charset="0"/>
            </a:endParaRPr>
          </a:p>
          <a:p>
            <a:pPr lvl="2"/>
            <a:r>
              <a:rPr lang="zh-CN" altLang="en-US" smtClean="0">
                <a:sym typeface="Century Gothic" pitchFamily="34" charset="0"/>
              </a:rPr>
              <a:t>第三级</a:t>
            </a:r>
            <a:endParaRPr lang="zh-CN" altLang="zh-CN" smtClean="0">
              <a:sym typeface="Century Gothic" pitchFamily="34" charset="0"/>
            </a:endParaRPr>
          </a:p>
          <a:p>
            <a:pPr lvl="3"/>
            <a:r>
              <a:rPr lang="zh-CN" altLang="en-US" smtClean="0">
                <a:sym typeface="Century Gothic" pitchFamily="34" charset="0"/>
              </a:rPr>
              <a:t>第四级</a:t>
            </a:r>
            <a:endParaRPr lang="zh-CN" altLang="zh-CN" smtClean="0">
              <a:sym typeface="Century Gothic" pitchFamily="34" charset="0"/>
            </a:endParaRPr>
          </a:p>
          <a:p>
            <a:pPr lvl="4"/>
            <a:r>
              <a:rPr lang="zh-CN" altLang="en-US" smtClean="0">
                <a:sym typeface="Century Gothic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itchFamily="34" charset="0"/>
              <a:buNone/>
              <a:defRPr sz="1100">
                <a:solidFill>
                  <a:srgbClr val="897B5B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defRPr>
            </a:lvl1pPr>
          </a:lstStyle>
          <a:p>
            <a:pPr>
              <a:defRPr/>
            </a:pPr>
            <a:r>
              <a:rPr lang="zh-CN" altLang="en-US"/>
              <a:t>
            </a:t>
            </a:r>
            <a:fld id="{74CFC366-6DC0-4D0C-B909-462A3B8DCD15}" type="datetime1">
              <a:rPr lang="zh-CN" altLang="en-US"/>
              <a:t>2015-12-18</a:t>
            </a:fld>
            <a:r>
              <a:rPr lang="zh-CN" altLang="en-US"/>
              <a:t>
            </a:t>
            </a:r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itchFamily="34" charset="0"/>
              <a:buNone/>
              <a:defRPr sz="1100">
                <a:solidFill>
                  <a:srgbClr val="897B5B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defRPr>
            </a:lvl1pPr>
          </a:lstStyle>
          <a:p>
            <a:pPr>
              <a:defRPr/>
            </a:pPr>
            <a:r>
              <a:rPr lang="zh-CN" altLang="en-US"/>
              <a:t>
            </a:t>
            </a:r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1030" name="幻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695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itchFamily="34" charset="0"/>
              <a:buNone/>
              <a:defRPr sz="1100">
                <a:solidFill>
                  <a:srgbClr val="8D8C8A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defRPr>
            </a:lvl1pPr>
          </a:lstStyle>
          <a:p>
            <a:pPr>
              <a:defRPr/>
            </a:pPr>
            <a:r>
              <a:rPr lang="zh-CN" altLang="en-US"/>
              <a:t>
            </a:t>
            </a:r>
            <a:fld id="{7757C386-4A9C-48FC-93EC-78057CCAD36E}" type="slidenum">
              <a:rPr lang="zh-CN" altLang="en-US"/>
              <a:t>‹#›</a:t>
            </a:fld>
            <a:r>
              <a:rPr lang="zh-CN" altLang="en-US"/>
              <a:t>
            </a:t>
            </a:r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200" kern="1200">
          <a:solidFill>
            <a:schemeClr val="tx1"/>
          </a:solidFill>
          <a:latin typeface="+mj-lt"/>
          <a:ea typeface="+mj-ea"/>
          <a:cs typeface="微软雅黑" charset="0"/>
          <a:sym typeface="Cambria" pitchFamily="18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微软雅黑" pitchFamily="34" charset="-122"/>
          <a:ea typeface="微软雅黑" pitchFamily="34" charset="-122"/>
          <a:cs typeface="微软雅黑" charset="0"/>
          <a:sym typeface="Cambria" pitchFamily="18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微软雅黑" pitchFamily="34" charset="-122"/>
          <a:ea typeface="微软雅黑" pitchFamily="34" charset="-122"/>
          <a:cs typeface="微软雅黑" charset="0"/>
          <a:sym typeface="Cambria" pitchFamily="18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微软雅黑" pitchFamily="34" charset="-122"/>
          <a:ea typeface="微软雅黑" pitchFamily="34" charset="-122"/>
          <a:cs typeface="微软雅黑" charset="0"/>
          <a:sym typeface="Cambria" pitchFamily="18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微软雅黑" pitchFamily="34" charset="-122"/>
          <a:ea typeface="微软雅黑" pitchFamily="34" charset="-122"/>
          <a:cs typeface="微软雅黑" charset="0"/>
          <a:sym typeface="Cambria" pitchFamily="18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微软雅黑" pitchFamily="34" charset="-122"/>
          <a:ea typeface="微软雅黑" pitchFamily="34" charset="-122"/>
          <a:sym typeface="Cambria" pitchFamily="18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微软雅黑" pitchFamily="34" charset="-122"/>
          <a:ea typeface="微软雅黑" pitchFamily="34" charset="-122"/>
          <a:sym typeface="Cambria" pitchFamily="18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微软雅黑" pitchFamily="34" charset="-122"/>
          <a:ea typeface="微软雅黑" pitchFamily="34" charset="-122"/>
          <a:sym typeface="Cambria" pitchFamily="18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微软雅黑" pitchFamily="34" charset="-122"/>
          <a:ea typeface="微软雅黑" pitchFamily="34" charset="-122"/>
          <a:sym typeface="Cambria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Wingdings 2" pitchFamily="18" charset="2"/>
        <a:buChar char=""/>
        <a:defRPr kumimoji="1" sz="2000" kern="1200">
          <a:solidFill>
            <a:schemeClr val="tx1"/>
          </a:solidFill>
          <a:latin typeface="+mn-lt"/>
          <a:ea typeface="+mn-ea"/>
          <a:cs typeface="微软雅黑" charset="0"/>
          <a:sym typeface="Century Gothic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Wingdings 2" pitchFamily="18" charset="2"/>
        <a:buChar char=""/>
        <a:defRPr kumimoji="1" kern="1200">
          <a:solidFill>
            <a:schemeClr val="tx1"/>
          </a:solidFill>
          <a:latin typeface="+mn-lt"/>
          <a:ea typeface="+mn-ea"/>
          <a:cs typeface="微软雅黑" charset="0"/>
          <a:sym typeface="Century Gothic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Wingdings 2" pitchFamily="18" charset="2"/>
        <a:buChar char=""/>
        <a:defRPr kumimoji="1" sz="1600" kern="1200">
          <a:solidFill>
            <a:schemeClr val="tx1"/>
          </a:solidFill>
          <a:latin typeface="+mn-lt"/>
          <a:ea typeface="+mn-ea"/>
          <a:cs typeface="微软雅黑" charset="0"/>
          <a:sym typeface="Century Gothic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Wingdings 2" pitchFamily="18" charset="2"/>
        <a:buChar char=""/>
        <a:defRPr kumimoji="1" sz="1400" kern="1200">
          <a:solidFill>
            <a:schemeClr val="tx1"/>
          </a:solidFill>
          <a:latin typeface="+mn-lt"/>
          <a:ea typeface="+mn-ea"/>
          <a:cs typeface="微软雅黑" charset="0"/>
          <a:sym typeface="Century Gothic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Wingdings 2" pitchFamily="18" charset="2"/>
        <a:buChar char=""/>
        <a:defRPr kumimoji="1" sz="1400" kern="1200">
          <a:solidFill>
            <a:schemeClr val="tx1"/>
          </a:solidFill>
          <a:latin typeface="+mn-lt"/>
          <a:ea typeface="+mn-ea"/>
          <a:cs typeface="微软雅黑" charset="0"/>
          <a:sym typeface="Century Gothic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>
                <a:sym typeface="Corbel" pitchFamily="34" charset="0"/>
              </a:rPr>
              <a:t>单击此处编辑母版标题样式</a:t>
            </a:r>
          </a:p>
        </p:txBody>
      </p:sp>
      <p:sp>
        <p:nvSpPr>
          <p:cNvPr id="2051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20775" y="1825625"/>
            <a:ext cx="1023302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>
                <a:sym typeface="Corbel" pitchFamily="34" charset="0"/>
              </a:rPr>
              <a:t>编辑母版文本样式</a:t>
            </a:r>
            <a:endParaRPr lang="zh-CN" altLang="zh-CN" smtClean="0">
              <a:sym typeface="Corbel" pitchFamily="34" charset="0"/>
            </a:endParaRPr>
          </a:p>
          <a:p>
            <a:pPr lvl="1"/>
            <a:r>
              <a:rPr lang="zh-CN" altLang="en-US" smtClean="0">
                <a:sym typeface="Corbel" pitchFamily="34" charset="0"/>
              </a:rPr>
              <a:t>第二级</a:t>
            </a:r>
            <a:endParaRPr lang="zh-CN" altLang="zh-CN" smtClean="0">
              <a:sym typeface="Corbel" pitchFamily="34" charset="0"/>
            </a:endParaRPr>
          </a:p>
          <a:p>
            <a:pPr lvl="2"/>
            <a:r>
              <a:rPr lang="zh-CN" altLang="en-US" smtClean="0">
                <a:sym typeface="Corbel" pitchFamily="34" charset="0"/>
              </a:rPr>
              <a:t>第三级</a:t>
            </a:r>
            <a:endParaRPr lang="zh-CN" altLang="zh-CN" smtClean="0">
              <a:sym typeface="Corbel" pitchFamily="34" charset="0"/>
            </a:endParaRPr>
          </a:p>
          <a:p>
            <a:pPr lvl="3"/>
            <a:r>
              <a:rPr lang="zh-CN" altLang="en-US" smtClean="0">
                <a:sym typeface="Corbel" pitchFamily="34" charset="0"/>
              </a:rPr>
              <a:t>第四级</a:t>
            </a:r>
            <a:endParaRPr lang="zh-CN" altLang="zh-CN" smtClean="0">
              <a:sym typeface="Corbel" pitchFamily="34" charset="0"/>
            </a:endParaRPr>
          </a:p>
          <a:p>
            <a:pPr lvl="4"/>
            <a:r>
              <a:rPr lang="zh-CN" altLang="en-US" smtClean="0">
                <a:sym typeface="Corbel" pitchFamily="34" charset="0"/>
              </a:rPr>
              <a:t>第五级</a:t>
            </a:r>
          </a:p>
        </p:txBody>
      </p:sp>
      <p:sp>
        <p:nvSpPr>
          <p:cNvPr id="2052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r>
              <a:rPr lang="zh-CN" altLang="zh-CN"/>
              <a:t>
            </a:t>
            </a:r>
            <a:fld id="{57B066C1-73D8-4D4B-B886-EA2CBBC3053B}" type="datetime1">
              <a:rPr lang="zh-CN" altLang="en-US"/>
              <a:t>2015-12-18</a:t>
            </a:fld>
            <a:r>
              <a:rPr lang="zh-CN" altLang="zh-CN"/>
              <a:t>
            </a:t>
            </a:r>
            <a:endParaRPr lang="zh-CN" altLang="zh-CN" sz="1800"/>
          </a:p>
        </p:txBody>
      </p:sp>
      <p:sp>
        <p:nvSpPr>
          <p:cNvPr id="2053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r>
              <a:rPr lang="zh-CN" altLang="en-US"/>
              <a:t>
            </a:t>
            </a:r>
            <a:endParaRPr lang="zh-CN" altLang="en-US" sz="1800"/>
          </a:p>
        </p:txBody>
      </p:sp>
      <p:sp>
        <p:nvSpPr>
          <p:cNvPr id="2054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r>
              <a:rPr lang="zh-CN" altLang="zh-CN"/>
              <a:t>
            </a:t>
            </a:r>
            <a:fld id="{379EBFF8-2441-4FE5-B5C8-7EE1D9B9DCE0}" type="slidenum">
              <a:rPr lang="en-US" altLang="zh-CN"/>
              <a:t>‹#›</a:t>
            </a:fld>
            <a:r>
              <a:rPr lang="zh-CN" altLang="zh-CN"/>
              <a:t>
            </a:t>
            </a:r>
            <a:endParaRPr lang="zh-CN" altLang="zh-CN" sz="180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5400" kern="1200">
          <a:solidFill>
            <a:schemeClr val="tx2"/>
          </a:solidFill>
          <a:latin typeface="+mj-lt"/>
          <a:ea typeface="+mj-ea"/>
          <a:cs typeface="华文楷体" charset="0"/>
          <a:sym typeface="Corbel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5400">
          <a:solidFill>
            <a:schemeClr val="tx2"/>
          </a:solidFill>
          <a:latin typeface="Corbel" pitchFamily="34" charset="0"/>
          <a:ea typeface="华文楷体" pitchFamily="2" charset="-122"/>
          <a:cs typeface="华文楷体" charset="0"/>
          <a:sym typeface="Corbel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5400">
          <a:solidFill>
            <a:schemeClr val="tx2"/>
          </a:solidFill>
          <a:latin typeface="Corbel" pitchFamily="34" charset="0"/>
          <a:ea typeface="华文楷体" pitchFamily="2" charset="-122"/>
          <a:cs typeface="华文楷体" charset="0"/>
          <a:sym typeface="Corbel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5400">
          <a:solidFill>
            <a:schemeClr val="tx2"/>
          </a:solidFill>
          <a:latin typeface="Corbel" pitchFamily="34" charset="0"/>
          <a:ea typeface="华文楷体" pitchFamily="2" charset="-122"/>
          <a:cs typeface="华文楷体" charset="0"/>
          <a:sym typeface="Corbel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5400">
          <a:solidFill>
            <a:schemeClr val="tx2"/>
          </a:solidFill>
          <a:latin typeface="Corbel" pitchFamily="34" charset="0"/>
          <a:ea typeface="华文楷体" pitchFamily="2" charset="-122"/>
          <a:cs typeface="华文楷体" charset="0"/>
          <a:sym typeface="Corbel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orbel" pitchFamily="34" charset="0"/>
          <a:ea typeface="华文楷体" pitchFamily="2" charset="-122"/>
          <a:sym typeface="Corbel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orbel" pitchFamily="34" charset="0"/>
          <a:ea typeface="华文楷体" pitchFamily="2" charset="-122"/>
          <a:sym typeface="Corbel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orbel" pitchFamily="34" charset="0"/>
          <a:ea typeface="华文楷体" pitchFamily="2" charset="-122"/>
          <a:sym typeface="Corbel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orbel" pitchFamily="34" charset="0"/>
          <a:ea typeface="华文楷体" pitchFamily="2" charset="-122"/>
          <a:sym typeface="Corbel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华文楷体" charset="0"/>
          <a:sym typeface="Corbel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华文楷体" charset="0"/>
          <a:sym typeface="Corbel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华文楷体" charset="0"/>
          <a:sym typeface="Corbel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华文楷体" charset="0"/>
          <a:sym typeface="Corbel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华文楷体" charset="0"/>
          <a:sym typeface="Corbel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>
                <a:sym typeface="Corbel" pitchFamily="34" charset="0"/>
              </a:rPr>
              <a:t>单击此处编辑母版标题样式</a:t>
            </a:r>
          </a:p>
        </p:txBody>
      </p:sp>
      <p:sp>
        <p:nvSpPr>
          <p:cNvPr id="3075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20775" y="1825625"/>
            <a:ext cx="1023302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>
                <a:sym typeface="Corbel" pitchFamily="34" charset="0"/>
              </a:rPr>
              <a:t>编辑母版文本样式</a:t>
            </a:r>
            <a:endParaRPr lang="zh-CN" altLang="zh-CN" smtClean="0">
              <a:sym typeface="Corbel" pitchFamily="34" charset="0"/>
            </a:endParaRPr>
          </a:p>
          <a:p>
            <a:pPr lvl="1"/>
            <a:r>
              <a:rPr lang="zh-CN" altLang="en-US" smtClean="0">
                <a:sym typeface="Corbel" pitchFamily="34" charset="0"/>
              </a:rPr>
              <a:t>第二级</a:t>
            </a:r>
            <a:endParaRPr lang="zh-CN" altLang="zh-CN" smtClean="0">
              <a:sym typeface="Corbel" pitchFamily="34" charset="0"/>
            </a:endParaRPr>
          </a:p>
          <a:p>
            <a:pPr lvl="2"/>
            <a:r>
              <a:rPr lang="zh-CN" altLang="en-US" smtClean="0">
                <a:sym typeface="Corbel" pitchFamily="34" charset="0"/>
              </a:rPr>
              <a:t>第三级</a:t>
            </a:r>
            <a:endParaRPr lang="zh-CN" altLang="zh-CN" smtClean="0">
              <a:sym typeface="Corbel" pitchFamily="34" charset="0"/>
            </a:endParaRPr>
          </a:p>
          <a:p>
            <a:pPr lvl="3"/>
            <a:r>
              <a:rPr lang="zh-CN" altLang="en-US" smtClean="0">
                <a:sym typeface="Corbel" pitchFamily="34" charset="0"/>
              </a:rPr>
              <a:t>第四级</a:t>
            </a:r>
            <a:endParaRPr lang="zh-CN" altLang="zh-CN" smtClean="0">
              <a:sym typeface="Corbel" pitchFamily="34" charset="0"/>
            </a:endParaRPr>
          </a:p>
          <a:p>
            <a:pPr lvl="4"/>
            <a:r>
              <a:rPr lang="zh-CN" altLang="en-US" smtClean="0">
                <a:sym typeface="Corbel" pitchFamily="34" charset="0"/>
              </a:rPr>
              <a:t>第五级</a:t>
            </a:r>
          </a:p>
        </p:txBody>
      </p:sp>
      <p:sp>
        <p:nvSpPr>
          <p:cNvPr id="3076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r>
              <a:rPr lang="zh-CN" altLang="zh-CN"/>
              <a:t>
            </a:t>
            </a:r>
            <a:fld id="{961D64BE-9B44-48EF-94A5-A3E5B34849BA}" type="datetime1">
              <a:rPr lang="zh-CN" altLang="en-US"/>
              <a:t>2015-12-18</a:t>
            </a:fld>
            <a:r>
              <a:rPr lang="zh-CN" altLang="zh-CN"/>
              <a:t>
            </a:t>
            </a:r>
            <a:endParaRPr lang="zh-CN" altLang="zh-CN" sz="1800"/>
          </a:p>
        </p:txBody>
      </p:sp>
      <p:sp>
        <p:nvSpPr>
          <p:cNvPr id="3077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r>
              <a:rPr lang="zh-CN" altLang="en-US"/>
              <a:t>
            </a:t>
            </a:r>
            <a:endParaRPr lang="zh-CN" altLang="en-US" sz="1800"/>
          </a:p>
        </p:txBody>
      </p:sp>
      <p:sp>
        <p:nvSpPr>
          <p:cNvPr id="3078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r>
              <a:rPr lang="zh-CN" altLang="zh-CN"/>
              <a:t>
            </a:t>
            </a:r>
            <a:fld id="{166227B5-D360-4A2E-B4FF-C475F056A5B6}" type="slidenum">
              <a:rPr lang="en-US" altLang="zh-CN"/>
              <a:t>‹#›</a:t>
            </a:fld>
            <a:r>
              <a:rPr lang="zh-CN" altLang="zh-CN"/>
              <a:t>
            </a:t>
            </a:r>
            <a:endParaRPr lang="zh-CN" altLang="zh-CN" sz="180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5400" kern="1200">
          <a:solidFill>
            <a:schemeClr val="tx2"/>
          </a:solidFill>
          <a:latin typeface="+mj-lt"/>
          <a:ea typeface="+mj-ea"/>
          <a:cs typeface="华文楷体" charset="0"/>
          <a:sym typeface="Corbel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5400">
          <a:solidFill>
            <a:schemeClr val="tx2"/>
          </a:solidFill>
          <a:latin typeface="Corbel" pitchFamily="34" charset="0"/>
          <a:ea typeface="华文楷体" pitchFamily="2" charset="-122"/>
          <a:cs typeface="华文楷体" charset="0"/>
          <a:sym typeface="Corbel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5400">
          <a:solidFill>
            <a:schemeClr val="tx2"/>
          </a:solidFill>
          <a:latin typeface="Corbel" pitchFamily="34" charset="0"/>
          <a:ea typeface="华文楷体" pitchFamily="2" charset="-122"/>
          <a:cs typeface="华文楷体" charset="0"/>
          <a:sym typeface="Corbel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5400">
          <a:solidFill>
            <a:schemeClr val="tx2"/>
          </a:solidFill>
          <a:latin typeface="Corbel" pitchFamily="34" charset="0"/>
          <a:ea typeface="华文楷体" pitchFamily="2" charset="-122"/>
          <a:cs typeface="华文楷体" charset="0"/>
          <a:sym typeface="Corbel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5400">
          <a:solidFill>
            <a:schemeClr val="tx2"/>
          </a:solidFill>
          <a:latin typeface="Corbel" pitchFamily="34" charset="0"/>
          <a:ea typeface="华文楷体" pitchFamily="2" charset="-122"/>
          <a:cs typeface="华文楷体" charset="0"/>
          <a:sym typeface="Corbel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orbel" pitchFamily="34" charset="0"/>
          <a:ea typeface="华文楷体" pitchFamily="2" charset="-122"/>
          <a:sym typeface="Corbel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orbel" pitchFamily="34" charset="0"/>
          <a:ea typeface="华文楷体" pitchFamily="2" charset="-122"/>
          <a:sym typeface="Corbel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orbel" pitchFamily="34" charset="0"/>
          <a:ea typeface="华文楷体" pitchFamily="2" charset="-122"/>
          <a:sym typeface="Corbel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orbel" pitchFamily="34" charset="0"/>
          <a:ea typeface="华文楷体" pitchFamily="2" charset="-122"/>
          <a:sym typeface="Corbel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华文楷体" charset="0"/>
          <a:sym typeface="Corbel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华文楷体" charset="0"/>
          <a:sym typeface="Corbel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华文楷体" charset="0"/>
          <a:sym typeface="Corbel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华文楷体" charset="0"/>
          <a:sym typeface="Corbel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华文楷体" charset="0"/>
          <a:sym typeface="Corbel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68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ChangeArrowheads="1"/>
          </p:cNvSpPr>
          <p:nvPr/>
        </p:nvSpPr>
        <p:spPr bwMode="auto">
          <a:xfrm>
            <a:off x="7478713" y="4984750"/>
            <a:ext cx="41814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en-US" altLang="zh-CN" dirty="0">
                <a:solidFill>
                  <a:schemeClr val="tx2">
                    <a:lumMod val="40000"/>
                    <a:lumOff val="60000"/>
                  </a:schemeClr>
                </a:solidFill>
                <a:latin typeface="楷体" pitchFamily="49" charset="-122"/>
                <a:ea typeface="楷体" pitchFamily="49" charset="-122"/>
                <a:sym typeface="楷体" pitchFamily="49" charset="-122"/>
              </a:rPr>
              <a:t>——</a:t>
            </a:r>
            <a:r>
              <a:rPr kumimoji="0" lang="zh-CN" altLang="en-US" dirty="0">
                <a:solidFill>
                  <a:schemeClr val="tx2">
                    <a:lumMod val="40000"/>
                    <a:lumOff val="60000"/>
                  </a:schemeClr>
                </a:solidFill>
                <a:latin typeface="楷体" pitchFamily="49" charset="-122"/>
                <a:ea typeface="楷体" pitchFamily="49" charset="-122"/>
                <a:sym typeface="楷体" pitchFamily="49" charset="-122"/>
              </a:rPr>
              <a:t>成都双扬科技</a:t>
            </a:r>
            <a:endParaRPr kumimoji="0" lang="en-US" altLang="zh-CN" dirty="0">
              <a:solidFill>
                <a:schemeClr val="tx2">
                  <a:lumMod val="40000"/>
                  <a:lumOff val="60000"/>
                </a:schemeClr>
              </a:solidFill>
              <a:latin typeface="楷体" pitchFamily="49" charset="-122"/>
              <a:ea typeface="楷体" pitchFamily="49" charset="-122"/>
              <a:sym typeface="楷体" pitchFamily="49" charset="-122"/>
            </a:endParaRPr>
          </a:p>
        </p:txBody>
      </p:sp>
      <p:pic>
        <p:nvPicPr>
          <p:cNvPr id="16387" name="图片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531" y="1531938"/>
            <a:ext cx="1658938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矩形 19"/>
          <p:cNvSpPr>
            <a:spLocks noChangeArrowheads="1"/>
          </p:cNvSpPr>
          <p:nvPr/>
        </p:nvSpPr>
        <p:spPr bwMode="auto">
          <a:xfrm>
            <a:off x="3532188" y="4278313"/>
            <a:ext cx="5127625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dirty="0">
                <a:solidFill>
                  <a:schemeClr val="tx2">
                    <a:lumMod val="40000"/>
                    <a:lumOff val="60000"/>
                  </a:schemeClr>
                </a:solidFill>
                <a:sym typeface="华文楷体" pitchFamily="2" charset="-122"/>
              </a:rPr>
              <a:t>主讲人</a:t>
            </a:r>
            <a:r>
              <a:rPr kumimoji="0" lang="zh-CN" alt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sym typeface="华文楷体" pitchFamily="2" charset="-122"/>
              </a:rPr>
              <a:t>：万宝玉</a:t>
            </a:r>
            <a:endParaRPr kumimoji="0" lang="zh-CN" altLang="en-US" dirty="0">
              <a:solidFill>
                <a:schemeClr val="tx2">
                  <a:lumMod val="40000"/>
                  <a:lumOff val="60000"/>
                </a:schemeClr>
              </a:solidFill>
              <a:sym typeface="华文楷体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962343" y="1531938"/>
            <a:ext cx="904875" cy="828675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2830642" y="3168443"/>
            <a:ext cx="6530715" cy="892175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双扬智慧云校园</a:t>
            </a:r>
            <a:endParaRPr lang="zh-CN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日期占位符 3"/>
          <p:cNvSpPr>
            <a:spLocks noGrp="1"/>
          </p:cNvSpPr>
          <p:nvPr>
            <p:ph type="dt" sz="quarter" idx="10"/>
          </p:nvPr>
        </p:nvSpPr>
        <p:spPr>
          <a:xfrm>
            <a:off x="838200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zh-CN" dirty="0" smtClean="0"/>
              <a:t>
            </a:t>
            </a:r>
            <a:fld id="{B0A0CA97-42E7-451B-B9C8-58AC2A42B6DE}" type="datetime1">
              <a:rPr lang="zh-CN" altLang="en-US" dirty="0" smtClean="0"/>
              <a:t>2015-12-18</a:t>
            </a:fld>
            <a:r>
              <a:rPr lang="zh-CN" altLang="zh-CN" dirty="0" smtClean="0"/>
              <a:t>
            </a:t>
            </a:r>
            <a:endParaRPr lang="zh-CN" altLang="zh-CN" sz="18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68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779463" y="212725"/>
            <a:ext cx="5316537" cy="1368425"/>
          </a:xfrm>
        </p:spPr>
        <p:txBody>
          <a:bodyPr/>
          <a:lstStyle/>
          <a:p>
            <a:pPr marL="0" indent="0" eaLnBrk="1" hangingPunct="1"/>
            <a:r>
              <a:rPr kumimoji="0" lang="zh-CN" altLang="en-US" sz="4800" dirty="0" smtClean="0"/>
              <a:t>教师</a:t>
            </a:r>
            <a:br>
              <a:rPr kumimoji="0" lang="zh-CN" altLang="en-US" sz="4800" dirty="0" smtClean="0"/>
            </a:br>
            <a:r>
              <a:rPr kumimoji="0" lang="zh-CN" altLang="en-US" sz="4800" dirty="0" smtClean="0"/>
              <a:t>          ——</a:t>
            </a:r>
            <a:r>
              <a:rPr kumimoji="0" lang="zh-CN" altLang="en-US" sz="3600" dirty="0" smtClean="0"/>
              <a:t>我的任务</a:t>
            </a:r>
          </a:p>
        </p:txBody>
      </p:sp>
      <p:pic>
        <p:nvPicPr>
          <p:cNvPr id="25603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4200"/>
            <a:ext cx="12192000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矩形 4"/>
          <p:cNvSpPr>
            <a:spLocks noChangeArrowheads="1"/>
          </p:cNvSpPr>
          <p:nvPr/>
        </p:nvSpPr>
        <p:spPr bwMode="auto">
          <a:xfrm>
            <a:off x="0" y="4306888"/>
            <a:ext cx="1519238" cy="4572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13317" name="矩形 5"/>
          <p:cNvSpPr>
            <a:spLocks noChangeArrowheads="1"/>
          </p:cNvSpPr>
          <p:nvPr/>
        </p:nvSpPr>
        <p:spPr bwMode="auto">
          <a:xfrm>
            <a:off x="2290763" y="3721100"/>
            <a:ext cx="1631950" cy="180975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13321" name="矩形 11"/>
          <p:cNvSpPr>
            <a:spLocks noChangeArrowheads="1"/>
          </p:cNvSpPr>
          <p:nvPr/>
        </p:nvSpPr>
        <p:spPr bwMode="auto">
          <a:xfrm>
            <a:off x="3017477" y="1973652"/>
            <a:ext cx="2104015" cy="1401762"/>
          </a:xfrm>
          <a:prstGeom prst="rect">
            <a:avLst/>
          </a:prstGeom>
          <a:solidFill>
            <a:srgbClr val="11435A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 dirty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点击任务标题</a:t>
            </a:r>
            <a:r>
              <a:rPr kumimoji="0" lang="zh-CN" altLang="en-US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，提交相关文档，完成任务，</a:t>
            </a:r>
            <a:r>
              <a:rPr kumimoji="0" lang="zh-CN" altLang="en-US" sz="1800" dirty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若任务过期则无法再提交文件</a:t>
            </a:r>
          </a:p>
        </p:txBody>
      </p:sp>
      <p:sp>
        <p:nvSpPr>
          <p:cNvPr id="13322" name="矩形 12"/>
          <p:cNvSpPr>
            <a:spLocks noChangeArrowheads="1"/>
          </p:cNvSpPr>
          <p:nvPr/>
        </p:nvSpPr>
        <p:spPr bwMode="auto">
          <a:xfrm>
            <a:off x="11166764" y="3675062"/>
            <a:ext cx="626774" cy="39052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13325" name="矩形 15"/>
          <p:cNvSpPr>
            <a:spLocks noChangeArrowheads="1"/>
          </p:cNvSpPr>
          <p:nvPr/>
        </p:nvSpPr>
        <p:spPr bwMode="auto">
          <a:xfrm>
            <a:off x="8138968" y="3150249"/>
            <a:ext cx="2486602" cy="1141701"/>
          </a:xfrm>
          <a:prstGeom prst="rect">
            <a:avLst/>
          </a:prstGeom>
          <a:solidFill>
            <a:srgbClr val="11435A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点击将</a:t>
            </a:r>
            <a:r>
              <a:rPr kumimoji="0" lang="zh-CN" altLang="en-US" sz="1800" dirty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任务</a:t>
            </a:r>
            <a:r>
              <a:rPr kumimoji="0" lang="zh-CN" altLang="en-US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转发至其他</a:t>
            </a:r>
            <a:r>
              <a:rPr kumimoji="0" lang="zh-CN" altLang="en-US" sz="1800" dirty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教师，转发之后，任务由被转发教师完成</a:t>
            </a:r>
          </a:p>
        </p:txBody>
      </p:sp>
      <p:sp>
        <p:nvSpPr>
          <p:cNvPr id="9" name="矩形 11"/>
          <p:cNvSpPr>
            <a:spLocks noChangeArrowheads="1"/>
          </p:cNvSpPr>
          <p:nvPr/>
        </p:nvSpPr>
        <p:spPr bwMode="auto">
          <a:xfrm>
            <a:off x="2174081" y="3870324"/>
            <a:ext cx="2527300" cy="1686647"/>
          </a:xfrm>
          <a:prstGeom prst="rect">
            <a:avLst/>
          </a:prstGeom>
          <a:solidFill>
            <a:srgbClr val="11435A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查看并完成管理员发布的任务，免费短信提醒教师任务进度：包括任务发布提醒和任务审核结果提醒</a:t>
            </a:r>
            <a:endParaRPr kumimoji="0" lang="zh-CN" altLang="en-US" sz="1800" dirty="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1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1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1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7" dur="1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13317" grpId="0" bldLvl="0" animBg="1" autoUpdateAnimBg="0"/>
      <p:bldP spid="13317" grpId="1" animBg="1"/>
      <p:bldP spid="13321" grpId="0" bldLvl="0" animBg="1" autoUpdateAnimBg="0"/>
      <p:bldP spid="13321" grpId="1" animBg="1"/>
      <p:bldP spid="13322" grpId="0" bldLvl="0" animBg="1" autoUpdateAnimBg="0"/>
      <p:bldP spid="13325" grpId="0" bldLvl="0" animBg="1" autoUpdateAnimBg="0"/>
      <p:bldP spid="9" grpId="0" bldLvl="0" animBg="1" autoUpdateAnimBg="0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68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1415142"/>
            <a:ext cx="12192000" cy="5442857"/>
          </a:xfrm>
          <a:prstGeom prst="rect">
            <a:avLst/>
          </a:prstGeom>
        </p:spPr>
      </p:pic>
      <p:sp>
        <p:nvSpPr>
          <p:cNvPr id="26626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729559" y="83229"/>
            <a:ext cx="5316537" cy="1368425"/>
          </a:xfrm>
          <a:noFill/>
        </p:spPr>
        <p:txBody>
          <a:bodyPr/>
          <a:lstStyle/>
          <a:p>
            <a:pPr marL="0" indent="0" eaLnBrk="1" hangingPunct="1"/>
            <a:r>
              <a:rPr kumimoji="0" lang="zh-CN" altLang="en-US" sz="4800" dirty="0" smtClean="0"/>
              <a:t>教师</a:t>
            </a:r>
            <a:br>
              <a:rPr kumimoji="0" lang="zh-CN" altLang="en-US" sz="4800" dirty="0" smtClean="0"/>
            </a:br>
            <a:r>
              <a:rPr kumimoji="0" lang="zh-CN" altLang="en-US" sz="4800" dirty="0" smtClean="0"/>
              <a:t>          ——</a:t>
            </a:r>
            <a:r>
              <a:rPr kumimoji="0" lang="zh-CN" altLang="en-US" sz="3600" dirty="0" smtClean="0"/>
              <a:t>我的考勤</a:t>
            </a:r>
          </a:p>
        </p:txBody>
      </p:sp>
      <p:sp>
        <p:nvSpPr>
          <p:cNvPr id="14340" name="矩形 5"/>
          <p:cNvSpPr>
            <a:spLocks noChangeArrowheads="1"/>
          </p:cNvSpPr>
          <p:nvPr/>
        </p:nvSpPr>
        <p:spPr bwMode="auto">
          <a:xfrm>
            <a:off x="10552554" y="2699802"/>
            <a:ext cx="1371600" cy="677862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14342" name="矩形 8"/>
          <p:cNvSpPr>
            <a:spLocks noChangeArrowheads="1"/>
          </p:cNvSpPr>
          <p:nvPr/>
        </p:nvSpPr>
        <p:spPr bwMode="auto">
          <a:xfrm>
            <a:off x="10081802" y="3797638"/>
            <a:ext cx="1371600" cy="677863"/>
          </a:xfrm>
          <a:prstGeom prst="rect">
            <a:avLst/>
          </a:prstGeom>
          <a:solidFill>
            <a:srgbClr val="12465E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当前日期</a:t>
            </a:r>
          </a:p>
        </p:txBody>
      </p:sp>
      <p:sp>
        <p:nvSpPr>
          <p:cNvPr id="14343" name="矩形 9"/>
          <p:cNvSpPr>
            <a:spLocks noChangeArrowheads="1"/>
          </p:cNvSpPr>
          <p:nvPr/>
        </p:nvSpPr>
        <p:spPr bwMode="auto">
          <a:xfrm>
            <a:off x="7816850" y="2705554"/>
            <a:ext cx="1374775" cy="677863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14345" name="矩形 11"/>
          <p:cNvSpPr>
            <a:spLocks noChangeArrowheads="1"/>
          </p:cNvSpPr>
          <p:nvPr/>
        </p:nvSpPr>
        <p:spPr bwMode="auto">
          <a:xfrm>
            <a:off x="7355655" y="3768474"/>
            <a:ext cx="1987550" cy="993775"/>
          </a:xfrm>
          <a:prstGeom prst="rect">
            <a:avLst/>
          </a:prstGeom>
          <a:solidFill>
            <a:srgbClr val="12465E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系统只记录异常出勤，无记录则视为正常出勤</a:t>
            </a:r>
          </a:p>
        </p:txBody>
      </p:sp>
      <p:sp>
        <p:nvSpPr>
          <p:cNvPr id="14346" name="矩形 13"/>
          <p:cNvSpPr>
            <a:spLocks noChangeArrowheads="1"/>
          </p:cNvSpPr>
          <p:nvPr/>
        </p:nvSpPr>
        <p:spPr bwMode="auto">
          <a:xfrm>
            <a:off x="2025649" y="6091238"/>
            <a:ext cx="5199609" cy="766762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14348" name="矩形 15"/>
          <p:cNvSpPr>
            <a:spLocks noChangeArrowheads="1"/>
          </p:cNvSpPr>
          <p:nvPr/>
        </p:nvSpPr>
        <p:spPr bwMode="auto">
          <a:xfrm>
            <a:off x="2946113" y="4925580"/>
            <a:ext cx="1640878" cy="740702"/>
          </a:xfrm>
          <a:prstGeom prst="rect">
            <a:avLst/>
          </a:prstGeom>
          <a:solidFill>
            <a:srgbClr val="12465E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 dirty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只统计当月异常</a:t>
            </a:r>
            <a:r>
              <a:rPr kumimoji="0" lang="zh-CN" altLang="en-US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出勤数</a:t>
            </a:r>
            <a:endParaRPr kumimoji="0" lang="zh-CN" altLang="en-US" sz="1800" dirty="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10" name="矩形 5"/>
          <p:cNvSpPr>
            <a:spLocks noChangeArrowheads="1"/>
          </p:cNvSpPr>
          <p:nvPr/>
        </p:nvSpPr>
        <p:spPr bwMode="auto">
          <a:xfrm>
            <a:off x="394710" y="4350544"/>
            <a:ext cx="769505" cy="408781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11" name="矩形 15"/>
          <p:cNvSpPr>
            <a:spLocks noChangeArrowheads="1"/>
          </p:cNvSpPr>
          <p:nvPr/>
        </p:nvSpPr>
        <p:spPr bwMode="auto">
          <a:xfrm>
            <a:off x="1696605" y="4070782"/>
            <a:ext cx="2105964" cy="688543"/>
          </a:xfrm>
          <a:prstGeom prst="rect">
            <a:avLst/>
          </a:prstGeom>
          <a:solidFill>
            <a:srgbClr val="12465E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查看个人出勤记录</a:t>
            </a:r>
            <a:endParaRPr kumimoji="0" lang="zh-CN" altLang="en-US" sz="1800" dirty="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1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1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1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7" dur="1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9" dur="1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2" dur="1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ldLvl="0" animBg="1" autoUpdateAnimBg="0"/>
      <p:bldP spid="14340" grpId="1" animBg="1"/>
      <p:bldP spid="14342" grpId="0" bldLvl="0" animBg="1" autoUpdateAnimBg="0"/>
      <p:bldP spid="14342" grpId="1" animBg="1"/>
      <p:bldP spid="14343" grpId="0" bldLvl="0" animBg="1" autoUpdateAnimBg="0"/>
      <p:bldP spid="14343" grpId="1" animBg="1"/>
      <p:bldP spid="14345" grpId="0" bldLvl="0" animBg="1" autoUpdateAnimBg="0"/>
      <p:bldP spid="14345" grpId="1" animBg="1"/>
      <p:bldP spid="14346" grpId="0" bldLvl="0" animBg="1" autoUpdateAnimBg="0"/>
      <p:bldP spid="14348" grpId="0" bldLvl="0" animBg="1" autoUpdateAnimBg="0"/>
      <p:bldP spid="10" grpId="0" animBg="1"/>
      <p:bldP spid="11" grpId="0" bldLvl="0" animBg="1" autoUpdateAnimBg="0"/>
      <p:bldP spid="1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68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779463" y="212725"/>
            <a:ext cx="5316537" cy="1368425"/>
          </a:xfrm>
        </p:spPr>
        <p:txBody>
          <a:bodyPr/>
          <a:lstStyle/>
          <a:p>
            <a:pPr marL="0" indent="0" eaLnBrk="1" hangingPunct="1"/>
            <a:r>
              <a:rPr kumimoji="0" lang="zh-CN" altLang="en-US" sz="4800" dirty="0" smtClean="0"/>
              <a:t>教师</a:t>
            </a:r>
            <a:br>
              <a:rPr kumimoji="0" lang="zh-CN" altLang="en-US" sz="4800" dirty="0" smtClean="0"/>
            </a:br>
            <a:r>
              <a:rPr kumimoji="0" lang="zh-CN" altLang="en-US" sz="4800" dirty="0" smtClean="0"/>
              <a:t>         ——</a:t>
            </a:r>
            <a:r>
              <a:rPr kumimoji="0" lang="zh-CN" altLang="en-US" sz="3600" dirty="0" smtClean="0"/>
              <a:t>通知公告</a:t>
            </a:r>
          </a:p>
        </p:txBody>
      </p:sp>
      <p:pic>
        <p:nvPicPr>
          <p:cNvPr id="27651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5938"/>
            <a:ext cx="12192000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矩形 4"/>
          <p:cNvSpPr>
            <a:spLocks noChangeArrowheads="1"/>
          </p:cNvSpPr>
          <p:nvPr/>
        </p:nvSpPr>
        <p:spPr bwMode="auto">
          <a:xfrm>
            <a:off x="586854" y="5540991"/>
            <a:ext cx="962546" cy="313709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6" name="矩形 15"/>
          <p:cNvSpPr>
            <a:spLocks noChangeArrowheads="1"/>
          </p:cNvSpPr>
          <p:nvPr/>
        </p:nvSpPr>
        <p:spPr bwMode="auto">
          <a:xfrm>
            <a:off x="2077243" y="4918075"/>
            <a:ext cx="2720975" cy="1193800"/>
          </a:xfrm>
          <a:prstGeom prst="rect">
            <a:avLst/>
          </a:prstGeom>
          <a:solidFill>
            <a:srgbClr val="12465E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 dirty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查看管理员发布的通知，通知同时会以短信方式发送到教师</a:t>
            </a:r>
            <a:r>
              <a:rPr kumimoji="0" lang="zh-CN" altLang="en-US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手机提醒教师</a:t>
            </a:r>
            <a:endParaRPr kumimoji="0" lang="zh-CN" altLang="en-US" sz="1800" dirty="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6" grpId="0" bldLvl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68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779463" y="212725"/>
            <a:ext cx="5316537" cy="1368425"/>
          </a:xfrm>
        </p:spPr>
        <p:txBody>
          <a:bodyPr/>
          <a:lstStyle/>
          <a:p>
            <a:pPr marL="0" indent="0" eaLnBrk="1" hangingPunct="1"/>
            <a:r>
              <a:rPr kumimoji="0" lang="zh-CN" altLang="en-US" sz="4800" dirty="0" smtClean="0"/>
              <a:t>教师</a:t>
            </a:r>
            <a:br>
              <a:rPr kumimoji="0" lang="zh-CN" altLang="en-US" sz="4800" dirty="0" smtClean="0"/>
            </a:br>
            <a:r>
              <a:rPr kumimoji="0" lang="zh-CN" altLang="en-US" sz="4800" dirty="0" smtClean="0"/>
              <a:t>          ——</a:t>
            </a:r>
            <a:r>
              <a:rPr kumimoji="0" lang="zh-CN" altLang="en-US" sz="3600" dirty="0" smtClean="0"/>
              <a:t>考务安排</a:t>
            </a:r>
          </a:p>
        </p:txBody>
      </p:sp>
      <p:pic>
        <p:nvPicPr>
          <p:cNvPr id="28675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5150"/>
            <a:ext cx="12192000" cy="502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矩形 4"/>
          <p:cNvSpPr>
            <a:spLocks noChangeArrowheads="1"/>
          </p:cNvSpPr>
          <p:nvPr/>
        </p:nvSpPr>
        <p:spPr bwMode="auto">
          <a:xfrm>
            <a:off x="635000" y="5854700"/>
            <a:ext cx="839788" cy="38417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16391" name="矩形 10"/>
          <p:cNvSpPr>
            <a:spLocks noChangeArrowheads="1"/>
          </p:cNvSpPr>
          <p:nvPr/>
        </p:nvSpPr>
        <p:spPr bwMode="auto">
          <a:xfrm>
            <a:off x="1987763" y="5618955"/>
            <a:ext cx="1622425" cy="855663"/>
          </a:xfrm>
          <a:prstGeom prst="rect">
            <a:avLst/>
          </a:prstGeom>
          <a:solidFill>
            <a:srgbClr val="124860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 dirty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查看教师个人监考安排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1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  <p:bldP spid="16391" grpId="0" bldLvl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68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779463" y="212725"/>
            <a:ext cx="5316537" cy="1368425"/>
          </a:xfrm>
        </p:spPr>
        <p:txBody>
          <a:bodyPr/>
          <a:lstStyle/>
          <a:p>
            <a:pPr marL="0" indent="0" eaLnBrk="1" hangingPunct="1"/>
            <a:r>
              <a:rPr kumimoji="0" lang="zh-CN" altLang="en-US" sz="4800" dirty="0" smtClean="0"/>
              <a:t>教师</a:t>
            </a:r>
            <a:br>
              <a:rPr kumimoji="0" lang="zh-CN" altLang="en-US" sz="4800" dirty="0" smtClean="0"/>
            </a:br>
            <a:r>
              <a:rPr kumimoji="0" lang="zh-CN" altLang="en-US" sz="4800" dirty="0" smtClean="0"/>
              <a:t>          ——</a:t>
            </a:r>
            <a:r>
              <a:rPr kumimoji="0" lang="zh-CN" altLang="en-US" sz="3600" dirty="0" smtClean="0"/>
              <a:t>继续教育</a:t>
            </a:r>
          </a:p>
        </p:txBody>
      </p:sp>
      <p:pic>
        <p:nvPicPr>
          <p:cNvPr id="29699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25"/>
            <a:ext cx="12182475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矩形 4"/>
          <p:cNvSpPr>
            <a:spLocks noChangeArrowheads="1"/>
          </p:cNvSpPr>
          <p:nvPr/>
        </p:nvSpPr>
        <p:spPr bwMode="auto">
          <a:xfrm>
            <a:off x="662295" y="6164262"/>
            <a:ext cx="825311" cy="441253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17413" name="矩形 5"/>
          <p:cNvSpPr>
            <a:spLocks noChangeArrowheads="1"/>
          </p:cNvSpPr>
          <p:nvPr/>
        </p:nvSpPr>
        <p:spPr bwMode="auto">
          <a:xfrm>
            <a:off x="10874375" y="3486150"/>
            <a:ext cx="825500" cy="35242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17415" name="矩形 9"/>
          <p:cNvSpPr>
            <a:spLocks noChangeArrowheads="1"/>
          </p:cNvSpPr>
          <p:nvPr/>
        </p:nvSpPr>
        <p:spPr bwMode="auto">
          <a:xfrm>
            <a:off x="7616825" y="3149600"/>
            <a:ext cx="2357438" cy="1068388"/>
          </a:xfrm>
          <a:prstGeom prst="rect">
            <a:avLst/>
          </a:prstGeom>
          <a:solidFill>
            <a:srgbClr val="11465E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查看所有教师此次继续教育提交的报告，同时提交个人报告</a:t>
            </a:r>
          </a:p>
        </p:txBody>
      </p:sp>
      <p:sp>
        <p:nvSpPr>
          <p:cNvPr id="9" name="矩形 10"/>
          <p:cNvSpPr>
            <a:spLocks noChangeArrowheads="1"/>
          </p:cNvSpPr>
          <p:nvPr/>
        </p:nvSpPr>
        <p:spPr bwMode="auto">
          <a:xfrm>
            <a:off x="1944791" y="5356947"/>
            <a:ext cx="2511299" cy="1248568"/>
          </a:xfrm>
          <a:prstGeom prst="rect">
            <a:avLst/>
          </a:prstGeom>
          <a:solidFill>
            <a:srgbClr val="124860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查看管理员发布的继续</a:t>
            </a:r>
            <a:r>
              <a:rPr kumimoji="0" lang="zh-CN" altLang="en-US" sz="1800" dirty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教育通知，通知同时会免费发送到教师手机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1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  <p:bldP spid="17413" grpId="0" animBg="1"/>
      <p:bldP spid="17415" grpId="0" bldLvl="0" animBg="1" autoUpdateAnimBg="0"/>
      <p:bldP spid="9" grpId="0" bldLvl="0" animBg="1" autoUpdateAnimBg="0"/>
      <p:bldP spid="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68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779463" y="212725"/>
            <a:ext cx="5316537" cy="1368425"/>
          </a:xfrm>
        </p:spPr>
        <p:txBody>
          <a:bodyPr/>
          <a:lstStyle/>
          <a:p>
            <a:pPr marL="0" indent="0" eaLnBrk="1" hangingPunct="1"/>
            <a:r>
              <a:rPr kumimoji="0" lang="zh-CN" altLang="en-US" sz="4800" dirty="0" smtClean="0"/>
              <a:t>教师</a:t>
            </a:r>
            <a:br>
              <a:rPr kumimoji="0" lang="zh-CN" altLang="en-US" sz="4800" dirty="0" smtClean="0"/>
            </a:br>
            <a:r>
              <a:rPr kumimoji="0" lang="zh-CN" altLang="en-US" sz="4800" dirty="0" smtClean="0"/>
              <a:t>          ——</a:t>
            </a:r>
            <a:r>
              <a:rPr kumimoji="0" lang="zh-CN" altLang="en-US" sz="3600" dirty="0" smtClean="0"/>
              <a:t>听课管理</a:t>
            </a:r>
          </a:p>
        </p:txBody>
      </p:sp>
      <p:pic>
        <p:nvPicPr>
          <p:cNvPr id="30723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8150"/>
            <a:ext cx="12192000" cy="502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矩形 3"/>
          <p:cNvSpPr>
            <a:spLocks noChangeArrowheads="1"/>
          </p:cNvSpPr>
          <p:nvPr/>
        </p:nvSpPr>
        <p:spPr bwMode="auto">
          <a:xfrm>
            <a:off x="588584" y="6476206"/>
            <a:ext cx="980909" cy="320676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18437" name="矩形 4"/>
          <p:cNvSpPr>
            <a:spLocks noChangeArrowheads="1"/>
          </p:cNvSpPr>
          <p:nvPr/>
        </p:nvSpPr>
        <p:spPr bwMode="auto">
          <a:xfrm>
            <a:off x="2424112" y="2153466"/>
            <a:ext cx="789351" cy="376599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18438" name="矩形 5"/>
          <p:cNvSpPr>
            <a:spLocks noChangeArrowheads="1"/>
          </p:cNvSpPr>
          <p:nvPr/>
        </p:nvSpPr>
        <p:spPr bwMode="auto">
          <a:xfrm>
            <a:off x="3371850" y="2160995"/>
            <a:ext cx="847453" cy="36907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18441" name="矩形 10"/>
          <p:cNvSpPr>
            <a:spLocks noChangeArrowheads="1"/>
          </p:cNvSpPr>
          <p:nvPr/>
        </p:nvSpPr>
        <p:spPr bwMode="auto">
          <a:xfrm>
            <a:off x="2193131" y="2872581"/>
            <a:ext cx="2386230" cy="1294470"/>
          </a:xfrm>
          <a:prstGeom prst="rect">
            <a:avLst/>
          </a:prstGeom>
          <a:solidFill>
            <a:srgbClr val="124861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 dirty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填写听课申请，添加成功后，等待管理员</a:t>
            </a:r>
            <a:r>
              <a:rPr kumimoji="0" lang="zh-CN" altLang="en-US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审核，管理员审核之后短信通知申请教师</a:t>
            </a:r>
            <a:endParaRPr kumimoji="0" lang="zh-CN" altLang="en-US" sz="1800" dirty="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18444" name="矩形 18"/>
          <p:cNvSpPr>
            <a:spLocks noChangeArrowheads="1"/>
          </p:cNvSpPr>
          <p:nvPr/>
        </p:nvSpPr>
        <p:spPr bwMode="auto">
          <a:xfrm>
            <a:off x="4579361" y="2136775"/>
            <a:ext cx="2490787" cy="989012"/>
          </a:xfrm>
          <a:prstGeom prst="rect">
            <a:avLst/>
          </a:prstGeom>
          <a:solidFill>
            <a:srgbClr val="124861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教师</a:t>
            </a:r>
            <a:r>
              <a:rPr kumimoji="0" lang="zh-CN" altLang="en-US" sz="1800" dirty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作为听课老师或讲课老师参与的课程</a:t>
            </a:r>
          </a:p>
        </p:txBody>
      </p:sp>
      <p:sp>
        <p:nvSpPr>
          <p:cNvPr id="15" name="矩形 10"/>
          <p:cNvSpPr>
            <a:spLocks noChangeArrowheads="1"/>
          </p:cNvSpPr>
          <p:nvPr/>
        </p:nvSpPr>
        <p:spPr bwMode="auto">
          <a:xfrm>
            <a:off x="1987550" y="5687220"/>
            <a:ext cx="2389188" cy="1109662"/>
          </a:xfrm>
          <a:prstGeom prst="rect">
            <a:avLst/>
          </a:prstGeom>
          <a:solidFill>
            <a:srgbClr val="124860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查看管理员发布的听课</a:t>
            </a:r>
            <a:r>
              <a:rPr kumimoji="0" lang="zh-CN" altLang="en-US" sz="1800" dirty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通知，通知同时会免费发送到教师手机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1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1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1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7" dur="1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 bldLvl="0" animBg="1" autoUpdateAnimBg="0"/>
      <p:bldP spid="18437" grpId="1" animBg="1"/>
      <p:bldP spid="18438" grpId="0" bldLvl="0" animBg="1" autoUpdateAnimBg="0"/>
      <p:bldP spid="18441" grpId="0" bldLvl="0" animBg="1" autoUpdateAnimBg="0"/>
      <p:bldP spid="18441" grpId="1" animBg="1"/>
      <p:bldP spid="18444" grpId="0" bldLvl="0" animBg="1" autoUpdateAnimBg="0"/>
      <p:bldP spid="15" grpId="0" bldLvl="0" animBg="1" autoUpdateAnimBg="0"/>
      <p:bldP spid="1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68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779463" y="212725"/>
            <a:ext cx="5316537" cy="1368425"/>
          </a:xfrm>
        </p:spPr>
        <p:txBody>
          <a:bodyPr/>
          <a:lstStyle/>
          <a:p>
            <a:pPr marL="0" indent="0" eaLnBrk="1" hangingPunct="1"/>
            <a:r>
              <a:rPr kumimoji="0" lang="zh-CN" altLang="en-US" sz="4800" dirty="0" smtClean="0"/>
              <a:t>教师</a:t>
            </a:r>
            <a:br>
              <a:rPr kumimoji="0" lang="zh-CN" altLang="en-US" sz="4800" dirty="0" smtClean="0"/>
            </a:br>
            <a:r>
              <a:rPr kumimoji="0" lang="zh-CN" altLang="en-US" sz="4800" dirty="0" smtClean="0"/>
              <a:t>           ——</a:t>
            </a:r>
            <a:r>
              <a:rPr kumimoji="0" lang="zh-CN" altLang="en-US" sz="3600" dirty="0" smtClean="0"/>
              <a:t>我的教研组</a:t>
            </a:r>
          </a:p>
        </p:txBody>
      </p:sp>
      <p:pic>
        <p:nvPicPr>
          <p:cNvPr id="31747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5963"/>
            <a:ext cx="12192000" cy="485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矩形 4"/>
          <p:cNvSpPr>
            <a:spLocks noChangeArrowheads="1"/>
          </p:cNvSpPr>
          <p:nvPr/>
        </p:nvSpPr>
        <p:spPr bwMode="auto">
          <a:xfrm>
            <a:off x="619125" y="6149975"/>
            <a:ext cx="942975" cy="354013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7" name="矩形 9"/>
          <p:cNvSpPr>
            <a:spLocks noChangeArrowheads="1"/>
          </p:cNvSpPr>
          <p:nvPr/>
        </p:nvSpPr>
        <p:spPr bwMode="auto">
          <a:xfrm>
            <a:off x="2075010" y="5500666"/>
            <a:ext cx="2966885" cy="1100070"/>
          </a:xfrm>
          <a:prstGeom prst="rect">
            <a:avLst/>
          </a:prstGeom>
          <a:solidFill>
            <a:srgbClr val="12455C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教研组长在此发布教研活动，组员查看活动详情、活动报告并提交个人活动报告</a:t>
            </a:r>
            <a:endParaRPr kumimoji="0" lang="zh-CN" altLang="en-US" sz="1800" dirty="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7" grpId="0" bldLvl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68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779463" y="212725"/>
            <a:ext cx="6151562" cy="1423988"/>
          </a:xfrm>
        </p:spPr>
        <p:txBody>
          <a:bodyPr/>
          <a:lstStyle/>
          <a:p>
            <a:pPr marL="0" indent="0" eaLnBrk="1" hangingPunct="1"/>
            <a:r>
              <a:rPr kumimoji="0" lang="zh-CN" altLang="en-US" sz="4800" dirty="0" smtClean="0"/>
              <a:t>教师</a:t>
            </a:r>
            <a:br>
              <a:rPr kumimoji="0" lang="zh-CN" altLang="en-US" sz="4800" dirty="0" smtClean="0"/>
            </a:br>
            <a:r>
              <a:rPr kumimoji="0" lang="zh-CN" altLang="en-US" sz="4800" dirty="0" smtClean="0"/>
              <a:t>          ——</a:t>
            </a:r>
            <a:r>
              <a:rPr kumimoji="0" lang="zh-CN" altLang="en-US" sz="3600" dirty="0" smtClean="0"/>
              <a:t>公开教研活动</a:t>
            </a:r>
          </a:p>
        </p:txBody>
      </p:sp>
      <p:pic>
        <p:nvPicPr>
          <p:cNvPr id="32771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4050"/>
            <a:ext cx="12230100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矩形 4"/>
          <p:cNvSpPr>
            <a:spLocks noChangeArrowheads="1"/>
          </p:cNvSpPr>
          <p:nvPr/>
        </p:nvSpPr>
        <p:spPr bwMode="auto">
          <a:xfrm>
            <a:off x="604838" y="6386513"/>
            <a:ext cx="1090612" cy="471487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20487" name="矩形 8"/>
          <p:cNvSpPr>
            <a:spLocks noChangeArrowheads="1"/>
          </p:cNvSpPr>
          <p:nvPr/>
        </p:nvSpPr>
        <p:spPr bwMode="auto">
          <a:xfrm>
            <a:off x="2110942" y="5621843"/>
            <a:ext cx="2401887" cy="973137"/>
          </a:xfrm>
          <a:prstGeom prst="rect">
            <a:avLst/>
          </a:prstGeom>
          <a:solidFill>
            <a:srgbClr val="11445B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 dirty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查看公开的教研活动，教研活动是否公开由管理员设置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1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  <p:bldP spid="20487" grpId="0" bldLvl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68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779463" y="212725"/>
            <a:ext cx="5316537" cy="1368425"/>
          </a:xfrm>
        </p:spPr>
        <p:txBody>
          <a:bodyPr/>
          <a:lstStyle/>
          <a:p>
            <a:pPr marL="0" indent="0" eaLnBrk="1" hangingPunct="1"/>
            <a:r>
              <a:rPr kumimoji="0" lang="zh-CN" altLang="en-US" sz="4800" dirty="0" smtClean="0"/>
              <a:t>教师</a:t>
            </a:r>
            <a:br>
              <a:rPr kumimoji="0" lang="zh-CN" altLang="en-US" sz="4800" dirty="0" smtClean="0"/>
            </a:br>
            <a:r>
              <a:rPr kumimoji="0" lang="zh-CN" altLang="en-US" sz="4800" dirty="0" smtClean="0"/>
              <a:t>           ——</a:t>
            </a:r>
            <a:r>
              <a:rPr kumimoji="0" lang="zh-CN" altLang="en-US" sz="3600" dirty="0" smtClean="0"/>
              <a:t>我的资产</a:t>
            </a:r>
          </a:p>
        </p:txBody>
      </p:sp>
      <p:pic>
        <p:nvPicPr>
          <p:cNvPr id="33795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7350"/>
            <a:ext cx="12192000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矩形 3"/>
          <p:cNvSpPr>
            <a:spLocks noChangeArrowheads="1"/>
          </p:cNvSpPr>
          <p:nvPr/>
        </p:nvSpPr>
        <p:spPr bwMode="auto">
          <a:xfrm>
            <a:off x="530225" y="6149975"/>
            <a:ext cx="1092200" cy="471488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2063317" y="5405583"/>
            <a:ext cx="2605665" cy="1355435"/>
          </a:xfrm>
          <a:prstGeom prst="rect">
            <a:avLst/>
          </a:prstGeom>
          <a:solidFill>
            <a:srgbClr val="11445B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kumimoji="0" lang="zh-CN" altLang="en-US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对个人</a:t>
            </a:r>
            <a:r>
              <a:rPr kumimoji="0" lang="zh-CN" altLang="en-US" sz="1800" dirty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所管理的资产进行报修和</a:t>
            </a:r>
            <a:r>
              <a:rPr kumimoji="0" lang="zh-CN" altLang="en-US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报失，</a:t>
            </a:r>
            <a:r>
              <a:rPr kumimoji="0" lang="zh-CN" altLang="en-US" sz="1800" dirty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申请使用其他</a:t>
            </a:r>
            <a:r>
              <a:rPr kumimoji="0" lang="zh-CN" altLang="en-US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资产并查看个人的</a:t>
            </a:r>
            <a:r>
              <a:rPr kumimoji="0" lang="zh-CN" altLang="en-US" sz="1800" dirty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资产申请</a:t>
            </a:r>
            <a:r>
              <a:rPr kumimoji="0" lang="zh-CN" altLang="en-US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记录</a:t>
            </a:r>
            <a:endParaRPr kumimoji="0" lang="zh-CN" altLang="en-US" sz="1800" dirty="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9" grpId="0" bldLvl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68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" y="1493884"/>
            <a:ext cx="12192000" cy="5364116"/>
          </a:xfrm>
          <a:prstGeom prst="rect">
            <a:avLst/>
          </a:prstGeom>
        </p:spPr>
      </p:pic>
      <p:sp>
        <p:nvSpPr>
          <p:cNvPr id="34818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779463" y="212725"/>
            <a:ext cx="5316537" cy="1368425"/>
          </a:xfrm>
        </p:spPr>
        <p:txBody>
          <a:bodyPr/>
          <a:lstStyle/>
          <a:p>
            <a:pPr marL="0" indent="0" eaLnBrk="1" hangingPunct="1"/>
            <a:r>
              <a:rPr kumimoji="0" lang="zh-CN" altLang="en-US" sz="4800" dirty="0" smtClean="0"/>
              <a:t>教师</a:t>
            </a:r>
            <a:br>
              <a:rPr kumimoji="0" lang="zh-CN" altLang="en-US" sz="4800" dirty="0" smtClean="0"/>
            </a:br>
            <a:r>
              <a:rPr kumimoji="0" lang="zh-CN" altLang="en-US" sz="4800" dirty="0" smtClean="0"/>
              <a:t>          ——</a:t>
            </a:r>
            <a:r>
              <a:rPr kumimoji="0" lang="zh-CN" altLang="en-US" sz="3600" dirty="0" smtClean="0"/>
              <a:t>资产报修</a:t>
            </a:r>
          </a:p>
        </p:txBody>
      </p:sp>
      <p:sp>
        <p:nvSpPr>
          <p:cNvPr id="22532" name="矩形 4"/>
          <p:cNvSpPr>
            <a:spLocks noChangeArrowheads="1"/>
          </p:cNvSpPr>
          <p:nvPr/>
        </p:nvSpPr>
        <p:spPr bwMode="auto">
          <a:xfrm>
            <a:off x="471054" y="6470073"/>
            <a:ext cx="978477" cy="387927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22533" name="矩形 5"/>
          <p:cNvSpPr>
            <a:spLocks noChangeArrowheads="1"/>
          </p:cNvSpPr>
          <p:nvPr/>
        </p:nvSpPr>
        <p:spPr bwMode="auto">
          <a:xfrm>
            <a:off x="7074478" y="2850717"/>
            <a:ext cx="878032" cy="1250228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22535" name="矩形 8"/>
          <p:cNvSpPr>
            <a:spLocks noChangeArrowheads="1"/>
          </p:cNvSpPr>
          <p:nvPr/>
        </p:nvSpPr>
        <p:spPr bwMode="auto">
          <a:xfrm>
            <a:off x="1920584" y="5351029"/>
            <a:ext cx="2346614" cy="1119044"/>
          </a:xfrm>
          <a:prstGeom prst="rect">
            <a:avLst/>
          </a:prstGeom>
          <a:solidFill>
            <a:srgbClr val="11445B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向管理员报修，管理员处理报修申请后，系统短信通知教师</a:t>
            </a:r>
            <a:endParaRPr kumimoji="0" lang="zh-CN" altLang="en-US" sz="1800" dirty="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2551039" y="2115705"/>
            <a:ext cx="4197491" cy="1541895"/>
          </a:xfrm>
          <a:prstGeom prst="rect">
            <a:avLst/>
          </a:prstGeom>
          <a:solidFill>
            <a:srgbClr val="11445B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未确认表示管理员还未处理该报修申请；已确认表示管理员已处理申请，但教师还未点击</a:t>
            </a:r>
            <a:r>
              <a:rPr kumimoji="0" lang="en-US" altLang="zh-CN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【</a:t>
            </a:r>
            <a:r>
              <a:rPr kumimoji="0" lang="zh-CN" altLang="en-US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确认完成</a:t>
            </a:r>
            <a:r>
              <a:rPr kumimoji="0" lang="en-US" altLang="zh-CN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】</a:t>
            </a:r>
            <a:r>
              <a:rPr kumimoji="0" lang="zh-CN" altLang="en-US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，回复管理员修理情况；</a:t>
            </a:r>
            <a:endParaRPr kumimoji="0" lang="en-US" altLang="zh-CN" sz="1800" dirty="0" smtClean="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已完成表示报修完成</a:t>
            </a:r>
            <a:endParaRPr kumimoji="0" lang="zh-CN" altLang="en-US" sz="1800" dirty="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1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1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22533" grpId="0" bldLvl="0" animBg="1" autoUpdateAnimBg="0"/>
      <p:bldP spid="22535" grpId="0" bldLvl="0" animBg="1" autoUpdateAnimBg="0"/>
      <p:bldP spid="22535" grpId="1" animBg="1"/>
      <p:bldP spid="9" grpId="0" bldLvl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68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3"/>
          <p:cNvSpPr>
            <a:spLocks noEditPoints="1"/>
          </p:cNvSpPr>
          <p:nvPr/>
        </p:nvSpPr>
        <p:spPr bwMode="gray">
          <a:xfrm rot="20241944">
            <a:off x="3103683" y="2431954"/>
            <a:ext cx="6400801" cy="2532063"/>
          </a:xfrm>
          <a:custGeom>
            <a:avLst/>
            <a:gdLst>
              <a:gd name="T0" fmla="*/ 1692 w 4040"/>
              <a:gd name="T1" fmla="*/ 12 h 1888"/>
              <a:gd name="T2" fmla="*/ 1234 w 4040"/>
              <a:gd name="T3" fmla="*/ 74 h 1888"/>
              <a:gd name="T4" fmla="*/ 828 w 4040"/>
              <a:gd name="T5" fmla="*/ 182 h 1888"/>
              <a:gd name="T6" fmla="*/ 486 w 4040"/>
              <a:gd name="T7" fmla="*/ 330 h 1888"/>
              <a:gd name="T8" fmla="*/ 226 w 4040"/>
              <a:gd name="T9" fmla="*/ 510 h 1888"/>
              <a:gd name="T10" fmla="*/ 58 w 4040"/>
              <a:gd name="T11" fmla="*/ 718 h 1888"/>
              <a:gd name="T12" fmla="*/ 0 w 4040"/>
              <a:gd name="T13" fmla="*/ 944 h 1888"/>
              <a:gd name="T14" fmla="*/ 58 w 4040"/>
              <a:gd name="T15" fmla="*/ 1170 h 1888"/>
              <a:gd name="T16" fmla="*/ 226 w 4040"/>
              <a:gd name="T17" fmla="*/ 1378 h 1888"/>
              <a:gd name="T18" fmla="*/ 486 w 4040"/>
              <a:gd name="T19" fmla="*/ 1558 h 1888"/>
              <a:gd name="T20" fmla="*/ 828 w 4040"/>
              <a:gd name="T21" fmla="*/ 1706 h 1888"/>
              <a:gd name="T22" fmla="*/ 1234 w 4040"/>
              <a:gd name="T23" fmla="*/ 1814 h 1888"/>
              <a:gd name="T24" fmla="*/ 1692 w 4040"/>
              <a:gd name="T25" fmla="*/ 1876 h 1888"/>
              <a:gd name="T26" fmla="*/ 2186 w 4040"/>
              <a:gd name="T27" fmla="*/ 1884 h 1888"/>
              <a:gd name="T28" fmla="*/ 2658 w 4040"/>
              <a:gd name="T29" fmla="*/ 1840 h 1888"/>
              <a:gd name="T30" fmla="*/ 3084 w 4040"/>
              <a:gd name="T31" fmla="*/ 1746 h 1888"/>
              <a:gd name="T32" fmla="*/ 3448 w 4040"/>
              <a:gd name="T33" fmla="*/ 1612 h 1888"/>
              <a:gd name="T34" fmla="*/ 3738 w 4040"/>
              <a:gd name="T35" fmla="*/ 1442 h 1888"/>
              <a:gd name="T36" fmla="*/ 3938 w 4040"/>
              <a:gd name="T37" fmla="*/ 1242 h 1888"/>
              <a:gd name="T38" fmla="*/ 4034 w 4040"/>
              <a:gd name="T39" fmla="*/ 1022 h 1888"/>
              <a:gd name="T40" fmla="*/ 4014 w 4040"/>
              <a:gd name="T41" fmla="*/ 790 h 1888"/>
              <a:gd name="T42" fmla="*/ 3882 w 4040"/>
              <a:gd name="T43" fmla="*/ 576 h 1888"/>
              <a:gd name="T44" fmla="*/ 3650 w 4040"/>
              <a:gd name="T45" fmla="*/ 386 h 1888"/>
              <a:gd name="T46" fmla="*/ 3334 w 4040"/>
              <a:gd name="T47" fmla="*/ 228 h 1888"/>
              <a:gd name="T48" fmla="*/ 2948 w 4040"/>
              <a:gd name="T49" fmla="*/ 106 h 1888"/>
              <a:gd name="T50" fmla="*/ 2506 w 4040"/>
              <a:gd name="T51" fmla="*/ 28 h 1888"/>
              <a:gd name="T52" fmla="*/ 2020 w 4040"/>
              <a:gd name="T53" fmla="*/ 0 h 1888"/>
              <a:gd name="T54" fmla="*/ 1606 w 4040"/>
              <a:gd name="T55" fmla="*/ 1736 h 1888"/>
              <a:gd name="T56" fmla="*/ 1164 w 4040"/>
              <a:gd name="T57" fmla="*/ 1678 h 1888"/>
              <a:gd name="T58" fmla="*/ 776 w 4040"/>
              <a:gd name="T59" fmla="*/ 1576 h 1888"/>
              <a:gd name="T60" fmla="*/ 458 w 4040"/>
              <a:gd name="T61" fmla="*/ 1436 h 1888"/>
              <a:gd name="T62" fmla="*/ 224 w 4040"/>
              <a:gd name="T63" fmla="*/ 1266 h 1888"/>
              <a:gd name="T64" fmla="*/ 88 w 4040"/>
              <a:gd name="T65" fmla="*/ 1074 h 1888"/>
              <a:gd name="T66" fmla="*/ 68 w 4040"/>
              <a:gd name="T67" fmla="*/ 864 h 1888"/>
              <a:gd name="T68" fmla="*/ 166 w 4040"/>
              <a:gd name="T69" fmla="*/ 664 h 1888"/>
              <a:gd name="T70" fmla="*/ 370 w 4040"/>
              <a:gd name="T71" fmla="*/ 486 h 1888"/>
              <a:gd name="T72" fmla="*/ 662 w 4040"/>
              <a:gd name="T73" fmla="*/ 336 h 1888"/>
              <a:gd name="T74" fmla="*/ 1028 w 4040"/>
              <a:gd name="T75" fmla="*/ 222 h 1888"/>
              <a:gd name="T76" fmla="*/ 1454 w 4040"/>
              <a:gd name="T77" fmla="*/ 148 h 1888"/>
              <a:gd name="T78" fmla="*/ 1922 w 4040"/>
              <a:gd name="T79" fmla="*/ 120 h 1888"/>
              <a:gd name="T80" fmla="*/ 2392 w 4040"/>
              <a:gd name="T81" fmla="*/ 148 h 1888"/>
              <a:gd name="T82" fmla="*/ 2818 w 4040"/>
              <a:gd name="T83" fmla="*/ 222 h 1888"/>
              <a:gd name="T84" fmla="*/ 3184 w 4040"/>
              <a:gd name="T85" fmla="*/ 336 h 1888"/>
              <a:gd name="T86" fmla="*/ 3476 w 4040"/>
              <a:gd name="T87" fmla="*/ 486 h 1888"/>
              <a:gd name="T88" fmla="*/ 3680 w 4040"/>
              <a:gd name="T89" fmla="*/ 664 h 1888"/>
              <a:gd name="T90" fmla="*/ 3778 w 4040"/>
              <a:gd name="T91" fmla="*/ 864 h 1888"/>
              <a:gd name="T92" fmla="*/ 3758 w 4040"/>
              <a:gd name="T93" fmla="*/ 1074 h 1888"/>
              <a:gd name="T94" fmla="*/ 3622 w 4040"/>
              <a:gd name="T95" fmla="*/ 1266 h 1888"/>
              <a:gd name="T96" fmla="*/ 3388 w 4040"/>
              <a:gd name="T97" fmla="*/ 1436 h 1888"/>
              <a:gd name="T98" fmla="*/ 3070 w 4040"/>
              <a:gd name="T99" fmla="*/ 1576 h 1888"/>
              <a:gd name="T100" fmla="*/ 2682 w 4040"/>
              <a:gd name="T101" fmla="*/ 1678 h 1888"/>
              <a:gd name="T102" fmla="*/ 2240 w 4040"/>
              <a:gd name="T103" fmla="*/ 1736 h 18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gradFill rotWithShape="1">
            <a:gsLst>
              <a:gs pos="0">
                <a:srgbClr val="89AECD"/>
              </a:gs>
              <a:gs pos="100000">
                <a:srgbClr val="416D9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7C16B"/>
                </a:solidFill>
                <a:prstDash val="solid"/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Oval 4"/>
          <p:cNvSpPr>
            <a:spLocks noChangeArrowheads="1"/>
          </p:cNvSpPr>
          <p:nvPr/>
        </p:nvSpPr>
        <p:spPr bwMode="ltGray">
          <a:xfrm rot="20056323">
            <a:off x="6091359" y="2357341"/>
            <a:ext cx="995363" cy="276225"/>
          </a:xfrm>
          <a:prstGeom prst="ellipse">
            <a:avLst/>
          </a:prstGeom>
          <a:solidFill>
            <a:srgbClr val="000066">
              <a:alpha val="17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" name="Oval 5"/>
          <p:cNvSpPr>
            <a:spLocks noChangeArrowheads="1"/>
          </p:cNvSpPr>
          <p:nvPr/>
        </p:nvSpPr>
        <p:spPr bwMode="ltGray">
          <a:xfrm rot="20056323">
            <a:off x="8988547" y="2970116"/>
            <a:ext cx="996950" cy="274638"/>
          </a:xfrm>
          <a:prstGeom prst="ellipse">
            <a:avLst/>
          </a:prstGeom>
          <a:solidFill>
            <a:srgbClr val="000066">
              <a:alpha val="17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" name="Oval 6"/>
          <p:cNvSpPr>
            <a:spLocks noChangeArrowheads="1"/>
          </p:cNvSpPr>
          <p:nvPr/>
        </p:nvSpPr>
        <p:spPr bwMode="ltGray">
          <a:xfrm rot="20056323">
            <a:off x="3389433" y="4387754"/>
            <a:ext cx="996950" cy="274638"/>
          </a:xfrm>
          <a:prstGeom prst="ellipse">
            <a:avLst/>
          </a:prstGeom>
          <a:solidFill>
            <a:srgbClr val="000066">
              <a:alpha val="17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" name="Oval 7"/>
          <p:cNvSpPr>
            <a:spLocks noChangeArrowheads="1"/>
          </p:cNvSpPr>
          <p:nvPr/>
        </p:nvSpPr>
        <p:spPr bwMode="ltGray">
          <a:xfrm rot="20056323">
            <a:off x="6608884" y="5006879"/>
            <a:ext cx="996950" cy="276225"/>
          </a:xfrm>
          <a:prstGeom prst="ellipse">
            <a:avLst/>
          </a:prstGeom>
          <a:solidFill>
            <a:srgbClr val="000066">
              <a:alpha val="17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" name="Oval 11"/>
          <p:cNvSpPr>
            <a:spLocks noChangeArrowheads="1"/>
          </p:cNvSpPr>
          <p:nvPr/>
        </p:nvSpPr>
        <p:spPr bwMode="gray">
          <a:xfrm>
            <a:off x="2862383" y="3617817"/>
            <a:ext cx="1198563" cy="1150938"/>
          </a:xfrm>
          <a:prstGeom prst="ellipse">
            <a:avLst/>
          </a:prstGeom>
          <a:gradFill rotWithShape="1">
            <a:gsLst>
              <a:gs pos="0">
                <a:srgbClr val="28BA97"/>
              </a:gs>
              <a:gs pos="100000">
                <a:srgbClr val="293F3A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rgbClr val="001D3A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9" name="Oval 12"/>
          <p:cNvSpPr>
            <a:spLocks noChangeArrowheads="1"/>
          </p:cNvSpPr>
          <p:nvPr/>
        </p:nvSpPr>
        <p:spPr bwMode="gray">
          <a:xfrm>
            <a:off x="5897684" y="4321079"/>
            <a:ext cx="1200150" cy="1150938"/>
          </a:xfrm>
          <a:prstGeom prst="ellipse">
            <a:avLst/>
          </a:prstGeom>
          <a:gradFill rotWithShape="1">
            <a:gsLst>
              <a:gs pos="0">
                <a:srgbClr val="177F73"/>
              </a:gs>
              <a:gs pos="100000">
                <a:srgbClr val="0A3C35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rgbClr val="001D3A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white">
          <a:xfrm>
            <a:off x="6045321" y="4649692"/>
            <a:ext cx="9032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817" dir="27080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800" dirty="0" smtClean="0">
                <a:solidFill>
                  <a:schemeClr val="tx1">
                    <a:lumMod val="95000"/>
                  </a:schemeClr>
                </a:solidFill>
                <a:latin typeface="华文行楷" pitchFamily="2" charset="-122"/>
                <a:ea typeface="华文行楷" pitchFamily="2" charset="-122"/>
              </a:rPr>
              <a:t>家长</a:t>
            </a:r>
            <a:endParaRPr lang="en-US" altLang="zh-CN" sz="2800" dirty="0">
              <a:solidFill>
                <a:schemeClr val="tx1">
                  <a:lumMod val="95000"/>
                </a:schemeClr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white">
          <a:xfrm>
            <a:off x="3025896" y="3938492"/>
            <a:ext cx="9032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817" dir="27080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800" dirty="0" smtClean="0">
                <a:solidFill>
                  <a:schemeClr val="tx1">
                    <a:lumMod val="95000"/>
                  </a:schemeClr>
                </a:solidFill>
                <a:latin typeface="华文行楷" pitchFamily="2" charset="-122"/>
                <a:ea typeface="华文行楷" pitchFamily="2" charset="-122"/>
              </a:rPr>
              <a:t>学生</a:t>
            </a:r>
            <a:endParaRPr lang="en-US" altLang="zh-CN" sz="2800" dirty="0">
              <a:solidFill>
                <a:schemeClr val="tx1">
                  <a:lumMod val="95000"/>
                </a:schemeClr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36" name="Text Box 19"/>
          <p:cNvSpPr txBox="1">
            <a:spLocks noChangeArrowheads="1"/>
          </p:cNvSpPr>
          <p:nvPr/>
        </p:nvSpPr>
        <p:spPr bwMode="auto">
          <a:xfrm>
            <a:off x="4524496" y="3478117"/>
            <a:ext cx="3143251" cy="584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sz="3200" dirty="0" smtClean="0">
                <a:latin typeface="华文行楷" pitchFamily="2" charset="-122"/>
                <a:ea typeface="华文行楷" pitchFamily="2" charset="-122"/>
              </a:rPr>
              <a:t>双扬智慧云校园</a:t>
            </a:r>
            <a:endParaRPr lang="en-US" altLang="zh-CN" sz="3200" dirty="0"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37" name="Oval 10"/>
          <p:cNvSpPr>
            <a:spLocks noChangeArrowheads="1"/>
          </p:cNvSpPr>
          <p:nvPr/>
        </p:nvSpPr>
        <p:spPr bwMode="gray">
          <a:xfrm>
            <a:off x="8305748" y="2245422"/>
            <a:ext cx="1200150" cy="1150938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31373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38" name="Text Box 15"/>
          <p:cNvSpPr txBox="1">
            <a:spLocks noChangeArrowheads="1"/>
          </p:cNvSpPr>
          <p:nvPr/>
        </p:nvSpPr>
        <p:spPr bwMode="white">
          <a:xfrm>
            <a:off x="8274881" y="2559281"/>
            <a:ext cx="12618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817" dir="27080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800" dirty="0" smtClean="0">
                <a:solidFill>
                  <a:schemeClr val="tx1">
                    <a:lumMod val="95000"/>
                  </a:schemeClr>
                </a:solidFill>
                <a:latin typeface="华文行楷" pitchFamily="2" charset="-122"/>
                <a:ea typeface="华文行楷" pitchFamily="2" charset="-122"/>
              </a:rPr>
              <a:t>管理员</a:t>
            </a:r>
            <a:endParaRPr lang="en-US" altLang="zh-CN" sz="2800" dirty="0">
              <a:solidFill>
                <a:schemeClr val="tx1">
                  <a:lumMod val="95000"/>
                </a:schemeClr>
              </a:solidFill>
              <a:latin typeface="华文行楷" pitchFamily="2" charset="-122"/>
              <a:ea typeface="华文行楷" pitchFamily="2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5413496" y="1676845"/>
            <a:ext cx="1131888" cy="1150938"/>
            <a:chOff x="5413496" y="1676845"/>
            <a:chExt cx="1131888" cy="1150938"/>
          </a:xfrm>
        </p:grpSpPr>
        <p:sp>
          <p:nvSpPr>
            <p:cNvPr id="40" name="Oval 13"/>
            <p:cNvSpPr>
              <a:spLocks noChangeArrowheads="1"/>
            </p:cNvSpPr>
            <p:nvPr/>
          </p:nvSpPr>
          <p:spPr bwMode="gray">
            <a:xfrm>
              <a:off x="5413496" y="1676845"/>
              <a:ext cx="1131888" cy="1150938"/>
            </a:xfrm>
            <a:prstGeom prst="ellipse">
              <a:avLst/>
            </a:prstGeom>
            <a:gradFill rotWithShape="1">
              <a:gsLst>
                <a:gs pos="0">
                  <a:srgbClr val="20B5E4"/>
                </a:gs>
                <a:gs pos="100000">
                  <a:srgbClr val="0E394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/>
              <a:endParaRPr lang="zh-CN" altLang="zh-CN"/>
            </a:p>
          </p:txBody>
        </p:sp>
        <p:sp>
          <p:nvSpPr>
            <p:cNvPr id="41" name="Text Box 18"/>
            <p:cNvSpPr txBox="1">
              <a:spLocks noChangeArrowheads="1"/>
            </p:cNvSpPr>
            <p:nvPr/>
          </p:nvSpPr>
          <p:spPr bwMode="white">
            <a:xfrm>
              <a:off x="5527796" y="1962845"/>
              <a:ext cx="902811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800" dirty="0">
                  <a:solidFill>
                    <a:schemeClr val="tx1">
                      <a:lumMod val="95000"/>
                    </a:schemeClr>
                  </a:solidFill>
                  <a:latin typeface="华文行楷" pitchFamily="2" charset="-122"/>
                  <a:ea typeface="华文行楷" pitchFamily="2" charset="-122"/>
                </a:rPr>
                <a:t>教师</a:t>
              </a:r>
              <a:endParaRPr lang="en-US" altLang="zh-CN" sz="2800" dirty="0">
                <a:solidFill>
                  <a:schemeClr val="tx1">
                    <a:lumMod val="95000"/>
                  </a:schemeClr>
                </a:solidFill>
                <a:latin typeface="华文行楷" pitchFamily="2" charset="-122"/>
                <a:ea typeface="华文行楷" pitchFamily="2" charset="-122"/>
              </a:endParaRPr>
            </a:p>
          </p:txBody>
        </p:sp>
      </p:grpSp>
      <p:sp>
        <p:nvSpPr>
          <p:cNvPr id="42" name="标题 1"/>
          <p:cNvSpPr>
            <a:spLocks noGrp="1"/>
          </p:cNvSpPr>
          <p:nvPr>
            <p:ph type="title"/>
          </p:nvPr>
        </p:nvSpPr>
        <p:spPr>
          <a:xfrm>
            <a:off x="769963" y="342649"/>
            <a:ext cx="4511866" cy="1099611"/>
          </a:xfrm>
        </p:spPr>
        <p:txBody>
          <a:bodyPr/>
          <a:lstStyle/>
          <a:p>
            <a:r>
              <a:rPr lang="zh-CN" altLang="en-US" sz="4400" dirty="0" smtClean="0"/>
              <a:t>四类权限账号</a:t>
            </a:r>
            <a:endParaRPr lang="zh-CN" altLang="en-US" sz="4400" dirty="0"/>
          </a:p>
        </p:txBody>
      </p:sp>
      <p:sp>
        <p:nvSpPr>
          <p:cNvPr id="43" name="AutoShape 6"/>
          <p:cNvSpPr>
            <a:spLocks noChangeArrowheads="1"/>
          </p:cNvSpPr>
          <p:nvPr/>
        </p:nvSpPr>
        <p:spPr bwMode="auto">
          <a:xfrm rot="20025228">
            <a:off x="3477946" y="1480111"/>
            <a:ext cx="513158" cy="484520"/>
          </a:xfrm>
          <a:prstGeom prst="rightArrow">
            <a:avLst>
              <a:gd name="adj1" fmla="val 60000"/>
              <a:gd name="adj2" fmla="val 49999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5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auto">
          <a:xfrm rot="20580000">
            <a:off x="2760067" y="1374711"/>
            <a:ext cx="367859" cy="2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35000"/>
              </a:spcAft>
              <a:buFont typeface="Arial" pitchFamily="34" charset="0"/>
              <a:buNone/>
            </a:pPr>
            <a:endParaRPr kumimoji="0" lang="zh-CN" altLang="en-US" sz="20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45" name="Rectangle 11"/>
          <p:cNvSpPr>
            <a:spLocks noChangeArrowheads="1"/>
          </p:cNvSpPr>
          <p:nvPr/>
        </p:nvSpPr>
        <p:spPr bwMode="auto">
          <a:xfrm rot="1680000">
            <a:off x="2669504" y="2635966"/>
            <a:ext cx="492425" cy="2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35000"/>
              </a:spcAft>
              <a:buFont typeface="Arial" pitchFamily="34" charset="0"/>
              <a:buNone/>
            </a:pPr>
            <a:endParaRPr kumimoji="0" lang="zh-CN" altLang="en-US" sz="20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46" name="Rectangle 13"/>
          <p:cNvSpPr>
            <a:spLocks noChangeArrowheads="1"/>
          </p:cNvSpPr>
          <p:nvPr/>
        </p:nvSpPr>
        <p:spPr bwMode="auto">
          <a:xfrm>
            <a:off x="3642385" y="2955378"/>
            <a:ext cx="1007276" cy="100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34290" bIns="3429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35000"/>
              </a:spcAft>
              <a:buFont typeface="Arial" pitchFamily="34" charset="0"/>
              <a:buNone/>
            </a:pPr>
            <a:endParaRPr kumimoji="0" lang="zh-CN" altLang="en-US" sz="27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47" name="右箭头 13"/>
          <p:cNvSpPr>
            <a:spLocks noChangeArrowheads="1"/>
          </p:cNvSpPr>
          <p:nvPr/>
        </p:nvSpPr>
        <p:spPr bwMode="auto">
          <a:xfrm>
            <a:off x="5146439" y="1327286"/>
            <a:ext cx="879475" cy="398462"/>
          </a:xfrm>
          <a:prstGeom prst="rightArrow">
            <a:avLst>
              <a:gd name="adj1" fmla="val 50000"/>
              <a:gd name="adj2" fmla="val 49886"/>
            </a:avLst>
          </a:prstGeom>
          <a:solidFill>
            <a:schemeClr val="tx1"/>
          </a:solidFill>
          <a:ln w="381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4082" y="253110"/>
            <a:ext cx="2038350" cy="62865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55" name="矩形 17"/>
          <p:cNvSpPr>
            <a:spLocks noChangeArrowheads="1"/>
          </p:cNvSpPr>
          <p:nvPr/>
        </p:nvSpPr>
        <p:spPr bwMode="auto">
          <a:xfrm>
            <a:off x="8788393" y="2093022"/>
            <a:ext cx="1252537" cy="46625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57" name="AutoShape 6"/>
          <p:cNvSpPr>
            <a:spLocks noChangeArrowheads="1"/>
          </p:cNvSpPr>
          <p:nvPr/>
        </p:nvSpPr>
        <p:spPr bwMode="auto">
          <a:xfrm rot="1488450">
            <a:off x="3515311" y="2330721"/>
            <a:ext cx="513158" cy="484520"/>
          </a:xfrm>
          <a:prstGeom prst="rightArrow">
            <a:avLst>
              <a:gd name="adj1" fmla="val 60000"/>
              <a:gd name="adj2" fmla="val 49999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5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latin typeface="Arial" pitchFamily="34" charset="0"/>
              <a:ea typeface="宋体" pitchFamily="2" charset="-122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4038565" y="928752"/>
            <a:ext cx="1210588" cy="1150938"/>
            <a:chOff x="5397551" y="1676845"/>
            <a:chExt cx="1210588" cy="1150938"/>
          </a:xfrm>
        </p:grpSpPr>
        <p:sp>
          <p:nvSpPr>
            <p:cNvPr id="59" name="Oval 13"/>
            <p:cNvSpPr>
              <a:spLocks noChangeArrowheads="1"/>
            </p:cNvSpPr>
            <p:nvPr/>
          </p:nvSpPr>
          <p:spPr bwMode="gray">
            <a:xfrm>
              <a:off x="5413496" y="1676845"/>
              <a:ext cx="1131888" cy="1150938"/>
            </a:xfrm>
            <a:prstGeom prst="ellipse">
              <a:avLst/>
            </a:prstGeom>
            <a:gradFill rotWithShape="1">
              <a:gsLst>
                <a:gs pos="0">
                  <a:srgbClr val="20B5E4"/>
                </a:gs>
                <a:gs pos="100000">
                  <a:srgbClr val="0E394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/>
              <a:endParaRPr lang="zh-CN" altLang="zh-CN"/>
            </a:p>
          </p:txBody>
        </p:sp>
        <p:sp>
          <p:nvSpPr>
            <p:cNvPr id="60" name="Text Box 18"/>
            <p:cNvSpPr txBox="1">
              <a:spLocks noChangeArrowheads="1"/>
            </p:cNvSpPr>
            <p:nvPr/>
          </p:nvSpPr>
          <p:spPr bwMode="white">
            <a:xfrm>
              <a:off x="5397551" y="2052259"/>
              <a:ext cx="121058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000" dirty="0" smtClean="0">
                  <a:solidFill>
                    <a:schemeClr val="tx1">
                      <a:lumMod val="95000"/>
                    </a:schemeClr>
                  </a:solidFill>
                  <a:latin typeface="华文行楷" pitchFamily="2" charset="-122"/>
                  <a:ea typeface="华文行楷" pitchFamily="2" charset="-122"/>
                </a:rPr>
                <a:t>科任教师</a:t>
              </a:r>
              <a:endParaRPr lang="en-US" altLang="zh-CN" sz="2000" dirty="0">
                <a:solidFill>
                  <a:schemeClr val="tx1">
                    <a:lumMod val="95000"/>
                  </a:schemeClr>
                </a:solidFill>
                <a:latin typeface="华文行楷" pitchFamily="2" charset="-122"/>
                <a:ea typeface="华文行楷" pitchFamily="2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4038565" y="2361369"/>
            <a:ext cx="1131888" cy="1150938"/>
            <a:chOff x="5413496" y="1676845"/>
            <a:chExt cx="1131888" cy="1150938"/>
          </a:xfrm>
        </p:grpSpPr>
        <p:sp>
          <p:nvSpPr>
            <p:cNvPr id="62" name="Oval 13"/>
            <p:cNvSpPr>
              <a:spLocks noChangeArrowheads="1"/>
            </p:cNvSpPr>
            <p:nvPr/>
          </p:nvSpPr>
          <p:spPr bwMode="gray">
            <a:xfrm>
              <a:off x="5413496" y="1676845"/>
              <a:ext cx="1131888" cy="1150938"/>
            </a:xfrm>
            <a:prstGeom prst="ellipse">
              <a:avLst/>
            </a:prstGeom>
            <a:gradFill rotWithShape="1">
              <a:gsLst>
                <a:gs pos="0">
                  <a:srgbClr val="20B5E4"/>
                </a:gs>
                <a:gs pos="100000">
                  <a:srgbClr val="0E394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/>
              <a:endParaRPr lang="zh-CN" altLang="zh-CN"/>
            </a:p>
          </p:txBody>
        </p:sp>
        <p:sp>
          <p:nvSpPr>
            <p:cNvPr id="63" name="Text Box 18"/>
            <p:cNvSpPr txBox="1">
              <a:spLocks noChangeArrowheads="1"/>
            </p:cNvSpPr>
            <p:nvPr/>
          </p:nvSpPr>
          <p:spPr bwMode="white">
            <a:xfrm>
              <a:off x="5502386" y="2062619"/>
              <a:ext cx="954107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000" dirty="0" smtClean="0">
                  <a:solidFill>
                    <a:schemeClr val="tx1">
                      <a:lumMod val="95000"/>
                    </a:schemeClr>
                  </a:solidFill>
                  <a:latin typeface="华文行楷" pitchFamily="2" charset="-122"/>
                  <a:ea typeface="华文行楷" pitchFamily="2" charset="-122"/>
                </a:rPr>
                <a:t>班主任</a:t>
              </a:r>
              <a:endParaRPr lang="en-US" altLang="zh-CN" sz="2000" dirty="0">
                <a:solidFill>
                  <a:schemeClr val="tx1">
                    <a:lumMod val="95000"/>
                  </a:schemeClr>
                </a:solidFill>
                <a:latin typeface="华文行楷" pitchFamily="2" charset="-122"/>
                <a:ea typeface="华文行楷" pitchFamily="2" charset="-122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7666" y="342649"/>
            <a:ext cx="2162175" cy="522922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51" name="右箭头 15"/>
          <p:cNvSpPr>
            <a:spLocks noChangeArrowheads="1"/>
          </p:cNvSpPr>
          <p:nvPr/>
        </p:nvSpPr>
        <p:spPr bwMode="auto">
          <a:xfrm>
            <a:off x="4979896" y="2712686"/>
            <a:ext cx="3578225" cy="398463"/>
          </a:xfrm>
          <a:prstGeom prst="rightArrow">
            <a:avLst>
              <a:gd name="adj1" fmla="val 50000"/>
              <a:gd name="adj2" fmla="val 49931"/>
            </a:avLst>
          </a:prstGeom>
          <a:solidFill>
            <a:schemeClr val="tx1"/>
          </a:solidFill>
          <a:ln w="381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64" name="矩形 17"/>
          <p:cNvSpPr>
            <a:spLocks noChangeArrowheads="1"/>
          </p:cNvSpPr>
          <p:nvPr/>
        </p:nvSpPr>
        <p:spPr bwMode="auto">
          <a:xfrm>
            <a:off x="8905822" y="5173567"/>
            <a:ext cx="1207731" cy="49836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65" name="矩形 17"/>
          <p:cNvSpPr>
            <a:spLocks noChangeArrowheads="1"/>
          </p:cNvSpPr>
          <p:nvPr/>
        </p:nvSpPr>
        <p:spPr bwMode="auto">
          <a:xfrm>
            <a:off x="8905823" y="5723101"/>
            <a:ext cx="1214741" cy="41175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6" dur="1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6" dur="1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1" dur="1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6" dur="1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1" dur="1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6" dur="1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9" grpId="0" animBg="1"/>
      <p:bldP spid="30" grpId="0"/>
      <p:bldP spid="31" grpId="0"/>
      <p:bldP spid="36" grpId="0"/>
      <p:bldP spid="37" grpId="0" animBg="1"/>
      <p:bldP spid="38" grpId="0"/>
      <p:bldP spid="42" grpId="0"/>
      <p:bldP spid="43" grpId="0" animBg="1"/>
      <p:bldP spid="47" grpId="0" bldLvl="0" animBg="1" autoUpdateAnimBg="0"/>
      <p:bldP spid="55" grpId="0" bldLvl="0" animBg="1" autoUpdateAnimBg="0"/>
      <p:bldP spid="57" grpId="0" animBg="1"/>
      <p:bldP spid="51" grpId="0" bldLvl="0" animBg="1" autoUpdateAnimBg="0"/>
      <p:bldP spid="64" grpId="0" bldLvl="0" animBg="1" autoUpdateAnimBg="0"/>
      <p:bldP spid="65" grpId="0" bldLvl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68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779463" y="0"/>
            <a:ext cx="5316537" cy="1368425"/>
          </a:xfrm>
        </p:spPr>
        <p:txBody>
          <a:bodyPr/>
          <a:lstStyle/>
          <a:p>
            <a:pPr marL="0" indent="0" eaLnBrk="1" hangingPunct="1"/>
            <a:r>
              <a:rPr kumimoji="0" lang="zh-CN" altLang="en-US" sz="4800" dirty="0" smtClean="0"/>
              <a:t>教师</a:t>
            </a:r>
            <a:br>
              <a:rPr kumimoji="0" lang="zh-CN" altLang="en-US" sz="4800" dirty="0" smtClean="0"/>
            </a:br>
            <a:r>
              <a:rPr kumimoji="0" lang="zh-CN" altLang="en-US" sz="4800" dirty="0" smtClean="0"/>
              <a:t>           ——</a:t>
            </a:r>
            <a:r>
              <a:rPr kumimoji="0" lang="zh-CN" altLang="en-US" sz="3600" dirty="0" smtClean="0"/>
              <a:t>作业管理</a:t>
            </a:r>
          </a:p>
        </p:txBody>
      </p:sp>
      <p:pic>
        <p:nvPicPr>
          <p:cNvPr id="35843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4925"/>
            <a:ext cx="12192000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矩形 3"/>
          <p:cNvSpPr>
            <a:spLocks noChangeArrowheads="1"/>
          </p:cNvSpPr>
          <p:nvPr/>
        </p:nvSpPr>
        <p:spPr bwMode="auto">
          <a:xfrm>
            <a:off x="559558" y="5131559"/>
            <a:ext cx="914400" cy="39803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2193888" y="4888923"/>
            <a:ext cx="2487685" cy="883301"/>
          </a:xfrm>
          <a:prstGeom prst="rect">
            <a:avLst/>
          </a:prstGeom>
          <a:solidFill>
            <a:srgbClr val="11445B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发布作业，发布之后，学生家长都可查看作业</a:t>
            </a:r>
            <a:endParaRPr kumimoji="0" lang="zh-CN" altLang="en-US" sz="1800" dirty="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  <p:bldP spid="5" grpId="0" bldLvl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68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779463" y="212725"/>
            <a:ext cx="5316537" cy="1368425"/>
          </a:xfrm>
        </p:spPr>
        <p:txBody>
          <a:bodyPr/>
          <a:lstStyle/>
          <a:p>
            <a:pPr marL="0" indent="0" eaLnBrk="1" hangingPunct="1"/>
            <a:r>
              <a:rPr kumimoji="0" lang="zh-CN" altLang="en-US" sz="4800" dirty="0" smtClean="0"/>
              <a:t>教师</a:t>
            </a:r>
            <a:br>
              <a:rPr kumimoji="0" lang="zh-CN" altLang="en-US" sz="4800" dirty="0" smtClean="0"/>
            </a:br>
            <a:r>
              <a:rPr kumimoji="0" lang="zh-CN" altLang="en-US" sz="4800" dirty="0" smtClean="0"/>
              <a:t>          ——</a:t>
            </a:r>
            <a:r>
              <a:rPr kumimoji="0" lang="zh-CN" altLang="en-US" sz="3600" dirty="0" smtClean="0"/>
              <a:t>疑难解答</a:t>
            </a:r>
          </a:p>
        </p:txBody>
      </p:sp>
      <p:pic>
        <p:nvPicPr>
          <p:cNvPr id="36867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7550"/>
            <a:ext cx="12192000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矩形 5"/>
          <p:cNvSpPr>
            <a:spLocks noChangeArrowheads="1"/>
          </p:cNvSpPr>
          <p:nvPr/>
        </p:nvSpPr>
        <p:spPr bwMode="auto">
          <a:xfrm>
            <a:off x="546100" y="6076950"/>
            <a:ext cx="1090613" cy="471488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24582" name="矩形 6"/>
          <p:cNvSpPr>
            <a:spLocks noChangeArrowheads="1"/>
          </p:cNvSpPr>
          <p:nvPr/>
        </p:nvSpPr>
        <p:spPr bwMode="auto">
          <a:xfrm>
            <a:off x="10358438" y="3500438"/>
            <a:ext cx="993185" cy="418419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24588" name="矩形 15"/>
          <p:cNvSpPr>
            <a:spLocks noChangeArrowheads="1"/>
          </p:cNvSpPr>
          <p:nvPr/>
        </p:nvSpPr>
        <p:spPr bwMode="auto">
          <a:xfrm>
            <a:off x="8168448" y="1987550"/>
            <a:ext cx="2473325" cy="1154929"/>
          </a:xfrm>
          <a:prstGeom prst="rect">
            <a:avLst/>
          </a:prstGeom>
          <a:solidFill>
            <a:srgbClr val="11445B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公开则所有教师及学生可见，不公开则仅提问学生和教师个人可见</a:t>
            </a:r>
          </a:p>
        </p:txBody>
      </p:sp>
      <p:sp>
        <p:nvSpPr>
          <p:cNvPr id="9" name="矩形 15"/>
          <p:cNvSpPr>
            <a:spLocks noChangeArrowheads="1"/>
          </p:cNvSpPr>
          <p:nvPr/>
        </p:nvSpPr>
        <p:spPr bwMode="auto">
          <a:xfrm>
            <a:off x="1978451" y="5659181"/>
            <a:ext cx="2348851" cy="642289"/>
          </a:xfrm>
          <a:prstGeom prst="rect">
            <a:avLst/>
          </a:prstGeom>
          <a:solidFill>
            <a:srgbClr val="11445B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查看并回复学生提问</a:t>
            </a:r>
            <a:endParaRPr kumimoji="0" lang="zh-CN" altLang="en-US" sz="1800" dirty="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1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1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nimBg="1"/>
      <p:bldP spid="24582" grpId="0" bldLvl="0" animBg="1" autoUpdateAnimBg="0"/>
      <p:bldP spid="24588" grpId="0" bldLvl="0" animBg="1" autoUpdateAnimBg="0"/>
      <p:bldP spid="9" grpId="0" bldLvl="0" animBg="1" autoUpdateAnimBg="0"/>
      <p:bldP spid="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68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图片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1568450"/>
            <a:ext cx="11493500" cy="528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779463" y="200025"/>
            <a:ext cx="5316537" cy="1368425"/>
          </a:xfrm>
        </p:spPr>
        <p:txBody>
          <a:bodyPr/>
          <a:lstStyle/>
          <a:p>
            <a:pPr marL="0" indent="0" eaLnBrk="1" hangingPunct="1"/>
            <a:r>
              <a:rPr kumimoji="0" lang="zh-CN" altLang="en-US" sz="4800" dirty="0" smtClean="0"/>
              <a:t>教师</a:t>
            </a:r>
            <a:br>
              <a:rPr kumimoji="0" lang="zh-CN" altLang="en-US" sz="4800" dirty="0" smtClean="0"/>
            </a:br>
            <a:r>
              <a:rPr kumimoji="0" lang="zh-CN" altLang="en-US" sz="4800" dirty="0" smtClean="0"/>
              <a:t>           ——</a:t>
            </a:r>
            <a:r>
              <a:rPr kumimoji="0" lang="zh-CN" altLang="en-US" sz="3600" dirty="0" smtClean="0"/>
              <a:t>学科成绩</a:t>
            </a:r>
          </a:p>
        </p:txBody>
      </p:sp>
      <p:pic>
        <p:nvPicPr>
          <p:cNvPr id="25604" name="图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9462"/>
            <a:ext cx="765810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图片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282" y="1969462"/>
            <a:ext cx="763905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矩形 9"/>
          <p:cNvSpPr>
            <a:spLocks noChangeArrowheads="1"/>
          </p:cNvSpPr>
          <p:nvPr/>
        </p:nvSpPr>
        <p:spPr bwMode="auto">
          <a:xfrm>
            <a:off x="779463" y="5691188"/>
            <a:ext cx="1090612" cy="471487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25607" name="矩形 10"/>
          <p:cNvSpPr>
            <a:spLocks noChangeArrowheads="1"/>
          </p:cNvSpPr>
          <p:nvPr/>
        </p:nvSpPr>
        <p:spPr bwMode="auto">
          <a:xfrm>
            <a:off x="8852706" y="1484691"/>
            <a:ext cx="2163762" cy="938212"/>
          </a:xfrm>
          <a:prstGeom prst="rect">
            <a:avLst/>
          </a:prstGeom>
          <a:solidFill>
            <a:srgbClr val="11445B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向下拉动滚动条，查看阶段排名构成和阶段分数构成</a:t>
            </a:r>
          </a:p>
        </p:txBody>
      </p:sp>
      <p:sp>
        <p:nvSpPr>
          <p:cNvPr id="25609" name="矩形 11"/>
          <p:cNvSpPr>
            <a:spLocks noChangeArrowheads="1"/>
          </p:cNvSpPr>
          <p:nvPr/>
        </p:nvSpPr>
        <p:spPr bwMode="auto">
          <a:xfrm>
            <a:off x="11566525" y="1754188"/>
            <a:ext cx="406400" cy="5103812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25610" name="矩形 12"/>
          <p:cNvSpPr>
            <a:spLocks noChangeArrowheads="1"/>
          </p:cNvSpPr>
          <p:nvPr/>
        </p:nvSpPr>
        <p:spPr bwMode="auto">
          <a:xfrm>
            <a:off x="2449525" y="1818050"/>
            <a:ext cx="777863" cy="37373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25612" name="矩形 15"/>
          <p:cNvSpPr>
            <a:spLocks noChangeArrowheads="1"/>
          </p:cNvSpPr>
          <p:nvPr/>
        </p:nvSpPr>
        <p:spPr bwMode="auto">
          <a:xfrm>
            <a:off x="3777445" y="1732151"/>
            <a:ext cx="2049462" cy="955675"/>
          </a:xfrm>
          <a:prstGeom prst="rect">
            <a:avLst/>
          </a:prstGeom>
          <a:solidFill>
            <a:srgbClr val="11445B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查看学科成绩分析和走势图</a:t>
            </a:r>
          </a:p>
        </p:txBody>
      </p:sp>
      <p:pic>
        <p:nvPicPr>
          <p:cNvPr id="25613" name="图片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43288"/>
            <a:ext cx="1061085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图片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2952750"/>
            <a:ext cx="10591800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6" name="矩形 21"/>
          <p:cNvSpPr>
            <a:spLocks noChangeArrowheads="1"/>
          </p:cNvSpPr>
          <p:nvPr/>
        </p:nvSpPr>
        <p:spPr bwMode="auto">
          <a:xfrm>
            <a:off x="3640529" y="2487007"/>
            <a:ext cx="2101850" cy="682625"/>
          </a:xfrm>
          <a:prstGeom prst="rect">
            <a:avLst/>
          </a:prstGeom>
          <a:solidFill>
            <a:srgbClr val="11445B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导出学生成绩表格</a:t>
            </a:r>
          </a:p>
        </p:txBody>
      </p:sp>
      <p:sp>
        <p:nvSpPr>
          <p:cNvPr id="25617" name="矩形 22"/>
          <p:cNvSpPr>
            <a:spLocks noChangeArrowheads="1"/>
          </p:cNvSpPr>
          <p:nvPr/>
        </p:nvSpPr>
        <p:spPr bwMode="auto">
          <a:xfrm>
            <a:off x="3364304" y="1818050"/>
            <a:ext cx="545293" cy="364164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1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1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1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31" dur="1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34" dur="1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9" dur="1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1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7" dur="1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51" dur="1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6" dur="1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4" dur="1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7" dur="1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 bldLvl="0" animBg="1" autoUpdateAnimBg="0"/>
      <p:bldP spid="25607" grpId="1" animBg="1"/>
      <p:bldP spid="25609" grpId="0" bldLvl="0" animBg="1" autoUpdateAnimBg="0"/>
      <p:bldP spid="25609" grpId="1" animBg="1"/>
      <p:bldP spid="25610" grpId="0" bldLvl="0" animBg="1" autoUpdateAnimBg="0"/>
      <p:bldP spid="25610" grpId="1" animBg="1"/>
      <p:bldP spid="25612" grpId="0" bldLvl="0" animBg="1" autoUpdateAnimBg="0"/>
      <p:bldP spid="25612" grpId="1" animBg="1"/>
      <p:bldP spid="25616" grpId="0" bldLvl="0" animBg="1" autoUpdateAnimBg="0"/>
      <p:bldP spid="25617" grpId="0" bldLvl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68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779463" y="200025"/>
            <a:ext cx="6421437" cy="1368425"/>
          </a:xfrm>
        </p:spPr>
        <p:txBody>
          <a:bodyPr/>
          <a:lstStyle/>
          <a:p>
            <a:pPr marL="0" indent="0" eaLnBrk="1" hangingPunct="1"/>
            <a:r>
              <a:rPr kumimoji="0" lang="zh-CN" altLang="en-US" sz="4800" dirty="0" smtClean="0"/>
              <a:t>教师</a:t>
            </a:r>
            <a:br>
              <a:rPr kumimoji="0" lang="zh-CN" altLang="en-US" sz="4800" dirty="0" smtClean="0"/>
            </a:br>
            <a:r>
              <a:rPr kumimoji="0" lang="zh-CN" altLang="en-US" sz="4800" dirty="0" smtClean="0"/>
              <a:t>           ——</a:t>
            </a:r>
            <a:r>
              <a:rPr kumimoji="0" lang="zh-CN" altLang="en-US" sz="3600" dirty="0" smtClean="0"/>
              <a:t>年级学科成绩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5586"/>
            <a:ext cx="12192000" cy="4762206"/>
          </a:xfrm>
          <a:prstGeom prst="rect">
            <a:avLst/>
          </a:prstGeom>
        </p:spPr>
      </p:pic>
      <p:sp>
        <p:nvSpPr>
          <p:cNvPr id="16" name="矩形 3"/>
          <p:cNvSpPr>
            <a:spLocks noChangeArrowheads="1"/>
          </p:cNvSpPr>
          <p:nvPr/>
        </p:nvSpPr>
        <p:spPr bwMode="auto">
          <a:xfrm>
            <a:off x="627063" y="4857751"/>
            <a:ext cx="1090613" cy="471487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17" name="矩形 7"/>
          <p:cNvSpPr>
            <a:spLocks noChangeArrowheads="1"/>
          </p:cNvSpPr>
          <p:nvPr/>
        </p:nvSpPr>
        <p:spPr bwMode="auto">
          <a:xfrm>
            <a:off x="2126160" y="4857750"/>
            <a:ext cx="1802903" cy="742949"/>
          </a:xfrm>
          <a:prstGeom prst="rect">
            <a:avLst/>
          </a:prstGeom>
          <a:solidFill>
            <a:srgbClr val="11445B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查看</a:t>
            </a:r>
            <a:r>
              <a:rPr kumimoji="0" lang="zh-CN" altLang="en-US" sz="1800" dirty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全</a:t>
            </a:r>
            <a:r>
              <a:rPr kumimoji="0" lang="zh-CN" altLang="en-US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年级各班本学科成绩分析</a:t>
            </a:r>
            <a:endParaRPr kumimoji="0" lang="zh-CN" altLang="en-US" sz="1800" dirty="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7478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bldLvl="0" animBg="1" autoUpdateAnimBg="0"/>
      <p:bldP spid="17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68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779463" y="212725"/>
            <a:ext cx="5316537" cy="1368425"/>
          </a:xfrm>
        </p:spPr>
        <p:txBody>
          <a:bodyPr/>
          <a:lstStyle/>
          <a:p>
            <a:pPr marL="0" indent="0" eaLnBrk="1" hangingPunct="1"/>
            <a:r>
              <a:rPr kumimoji="0" lang="zh-CN" altLang="en-US" sz="4800" dirty="0" smtClean="0"/>
              <a:t>教师</a:t>
            </a:r>
            <a:br>
              <a:rPr kumimoji="0" lang="zh-CN" altLang="en-US" sz="4800" dirty="0" smtClean="0"/>
            </a:br>
            <a:r>
              <a:rPr kumimoji="0" lang="zh-CN" altLang="en-US" sz="4800" dirty="0" smtClean="0"/>
              <a:t>          ——</a:t>
            </a:r>
            <a:r>
              <a:rPr kumimoji="0" lang="zh-CN" altLang="en-US" sz="3600" dirty="0" smtClean="0"/>
              <a:t>教学课表</a:t>
            </a:r>
          </a:p>
        </p:txBody>
      </p:sp>
      <p:pic>
        <p:nvPicPr>
          <p:cNvPr id="38915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560513"/>
            <a:ext cx="11328400" cy="529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矩形 3"/>
          <p:cNvSpPr>
            <a:spLocks noChangeArrowheads="1"/>
          </p:cNvSpPr>
          <p:nvPr/>
        </p:nvSpPr>
        <p:spPr bwMode="auto">
          <a:xfrm>
            <a:off x="927100" y="5986463"/>
            <a:ext cx="1090613" cy="471487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26629" name="矩形 4"/>
          <p:cNvSpPr>
            <a:spLocks noChangeArrowheads="1"/>
          </p:cNvSpPr>
          <p:nvPr/>
        </p:nvSpPr>
        <p:spPr bwMode="auto">
          <a:xfrm>
            <a:off x="7105650" y="5514975"/>
            <a:ext cx="1138238" cy="94297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26631" name="矩形 7"/>
          <p:cNvSpPr>
            <a:spLocks noChangeArrowheads="1"/>
          </p:cNvSpPr>
          <p:nvPr/>
        </p:nvSpPr>
        <p:spPr bwMode="auto">
          <a:xfrm>
            <a:off x="6638925" y="3833813"/>
            <a:ext cx="2789238" cy="1150937"/>
          </a:xfrm>
          <a:prstGeom prst="rect">
            <a:avLst/>
          </a:prstGeom>
          <a:solidFill>
            <a:srgbClr val="11445B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 dirty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表示原本应该周四第七节上课的化学课在</a:t>
            </a:r>
            <a:r>
              <a:rPr kumimoji="0" lang="zh-CN" altLang="en-US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本周临时调</a:t>
            </a:r>
            <a:r>
              <a:rPr kumimoji="0" lang="zh-CN" altLang="en-US" sz="1800" dirty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至周四第六节上课</a:t>
            </a:r>
          </a:p>
        </p:txBody>
      </p:sp>
      <p:sp>
        <p:nvSpPr>
          <p:cNvPr id="7" name="矩形 7"/>
          <p:cNvSpPr>
            <a:spLocks noChangeArrowheads="1"/>
          </p:cNvSpPr>
          <p:nvPr/>
        </p:nvSpPr>
        <p:spPr bwMode="auto">
          <a:xfrm>
            <a:off x="2369049" y="5464038"/>
            <a:ext cx="2137364" cy="530225"/>
          </a:xfrm>
          <a:prstGeom prst="rect">
            <a:avLst/>
          </a:prstGeom>
          <a:solidFill>
            <a:srgbClr val="11445B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查看教师课程安排</a:t>
            </a:r>
            <a:endParaRPr kumimoji="0" lang="zh-CN" altLang="en-US" sz="1800" dirty="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1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1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  <p:bldP spid="26629" grpId="0" bldLvl="0" animBg="1" autoUpdateAnimBg="0"/>
      <p:bldP spid="26631" grpId="0" bldLvl="0" animBg="1" autoUpdateAnimBg="0"/>
      <p:bldP spid="7" grpId="0" bldLvl="0" animBg="1" autoUpdateAnimBg="0"/>
      <p:bldP spid="7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68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779463" y="212725"/>
            <a:ext cx="6226175" cy="1247775"/>
          </a:xfrm>
        </p:spPr>
        <p:txBody>
          <a:bodyPr/>
          <a:lstStyle/>
          <a:p>
            <a:pPr marL="0" indent="0" eaLnBrk="1" hangingPunct="1"/>
            <a:r>
              <a:rPr kumimoji="0" lang="zh-CN" altLang="en-US" sz="4800" dirty="0" smtClean="0"/>
              <a:t>教师</a:t>
            </a:r>
            <a:br>
              <a:rPr kumimoji="0" lang="zh-CN" altLang="en-US" sz="4800" dirty="0" smtClean="0"/>
            </a:br>
            <a:r>
              <a:rPr kumimoji="0" lang="zh-CN" altLang="en-US" sz="4800" dirty="0" smtClean="0"/>
              <a:t>          ——</a:t>
            </a:r>
            <a:r>
              <a:rPr kumimoji="0" lang="zh-CN" altLang="en-US" sz="3600" dirty="0" smtClean="0"/>
              <a:t>功能教室管理</a:t>
            </a:r>
          </a:p>
        </p:txBody>
      </p:sp>
      <p:pic>
        <p:nvPicPr>
          <p:cNvPr id="39939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1581150"/>
            <a:ext cx="11072813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矩形 3"/>
          <p:cNvSpPr>
            <a:spLocks noChangeArrowheads="1"/>
          </p:cNvSpPr>
          <p:nvPr/>
        </p:nvSpPr>
        <p:spPr bwMode="auto">
          <a:xfrm>
            <a:off x="1103313" y="6386513"/>
            <a:ext cx="1092200" cy="471487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7" name="矩形 7"/>
          <p:cNvSpPr>
            <a:spLocks noChangeArrowheads="1"/>
          </p:cNvSpPr>
          <p:nvPr/>
        </p:nvSpPr>
        <p:spPr bwMode="auto">
          <a:xfrm>
            <a:off x="2419349" y="5489984"/>
            <a:ext cx="2531473" cy="754062"/>
          </a:xfrm>
          <a:prstGeom prst="rect">
            <a:avLst/>
          </a:prstGeom>
          <a:solidFill>
            <a:srgbClr val="11445B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查看功能教室申请情况，申请</a:t>
            </a:r>
            <a:r>
              <a:rPr kumimoji="0" lang="zh-CN" altLang="en-US" sz="1800" dirty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使用功能</a:t>
            </a:r>
            <a:r>
              <a:rPr kumimoji="0" lang="zh-CN" altLang="en-US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教室</a:t>
            </a:r>
            <a:endParaRPr kumimoji="0" lang="zh-CN" altLang="en-US" sz="1800" dirty="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  <p:bldP spid="7" grpId="0" bldLvl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68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779463" y="212725"/>
            <a:ext cx="5316537" cy="1368425"/>
          </a:xfrm>
        </p:spPr>
        <p:txBody>
          <a:bodyPr/>
          <a:lstStyle/>
          <a:p>
            <a:pPr marL="0" indent="0" eaLnBrk="1" hangingPunct="1"/>
            <a:r>
              <a:rPr kumimoji="0" lang="zh-CN" altLang="en-US" sz="4800" dirty="0" smtClean="0"/>
              <a:t>教师</a:t>
            </a:r>
            <a:br>
              <a:rPr kumimoji="0" lang="zh-CN" altLang="en-US" sz="4800" dirty="0" smtClean="0"/>
            </a:br>
            <a:r>
              <a:rPr kumimoji="0" lang="zh-CN" altLang="en-US" sz="4800" dirty="0" smtClean="0"/>
              <a:t>           ——</a:t>
            </a:r>
            <a:r>
              <a:rPr kumimoji="0" lang="zh-CN" altLang="en-US" sz="3600" dirty="0" smtClean="0"/>
              <a:t>调课</a:t>
            </a:r>
          </a:p>
        </p:txBody>
      </p:sp>
      <p:pic>
        <p:nvPicPr>
          <p:cNvPr id="40963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1531938"/>
            <a:ext cx="10890250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矩形 3"/>
          <p:cNvSpPr>
            <a:spLocks noChangeArrowheads="1"/>
          </p:cNvSpPr>
          <p:nvPr/>
        </p:nvSpPr>
        <p:spPr bwMode="auto">
          <a:xfrm>
            <a:off x="985838" y="6489700"/>
            <a:ext cx="915987" cy="3683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28677" name="矩形 4"/>
          <p:cNvSpPr>
            <a:spLocks noChangeArrowheads="1"/>
          </p:cNvSpPr>
          <p:nvPr/>
        </p:nvSpPr>
        <p:spPr bwMode="auto">
          <a:xfrm>
            <a:off x="9391650" y="1670050"/>
            <a:ext cx="2149475" cy="58737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28679" name="矩形 7"/>
          <p:cNvSpPr>
            <a:spLocks noChangeArrowheads="1"/>
          </p:cNvSpPr>
          <p:nvPr/>
        </p:nvSpPr>
        <p:spPr bwMode="auto">
          <a:xfrm>
            <a:off x="4940118" y="1545545"/>
            <a:ext cx="3878444" cy="1677285"/>
          </a:xfrm>
          <a:prstGeom prst="rect">
            <a:avLst/>
          </a:prstGeom>
          <a:solidFill>
            <a:srgbClr val="11445B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 dirty="0">
                <a:solidFill>
                  <a:srgbClr val="FFFFFF"/>
                </a:solidFill>
                <a:latin typeface="+mn-ea"/>
                <a:ea typeface="+mn-ea"/>
                <a:sym typeface="华文楷体" pitchFamily="2" charset="-122"/>
              </a:rPr>
              <a:t>选择班级，点击</a:t>
            </a:r>
            <a:r>
              <a:rPr kumimoji="0" lang="zh-CN" altLang="en-US" sz="1800" dirty="0" smtClean="0">
                <a:solidFill>
                  <a:srgbClr val="FFFFFF"/>
                </a:solidFill>
                <a:latin typeface="+mn-ea"/>
                <a:ea typeface="+mn-ea"/>
                <a:sym typeface="华文楷体" pitchFamily="2" charset="-122"/>
              </a:rPr>
              <a:t>搜索，</a:t>
            </a:r>
            <a:r>
              <a:rPr kumimoji="0" lang="zh-CN" altLang="en-US" sz="1800" dirty="0">
                <a:solidFill>
                  <a:srgbClr val="FFFFFF"/>
                </a:solidFill>
                <a:latin typeface="+mn-ea"/>
                <a:ea typeface="+mn-ea"/>
                <a:sym typeface="华文楷体" pitchFamily="2" charset="-122"/>
              </a:rPr>
              <a:t>开始调课</a:t>
            </a:r>
            <a:r>
              <a:rPr kumimoji="0" lang="zh-CN" altLang="en-US" sz="1800" dirty="0" smtClean="0">
                <a:solidFill>
                  <a:srgbClr val="FFFFFF"/>
                </a:solidFill>
                <a:latin typeface="+mn-ea"/>
                <a:ea typeface="+mn-ea"/>
                <a:sym typeface="华文楷体" pitchFamily="2" charset="-122"/>
              </a:rPr>
              <a:t>。先</a:t>
            </a:r>
            <a:r>
              <a:rPr kumimoji="0" lang="zh-CN" altLang="en-US" sz="1800" dirty="0">
                <a:solidFill>
                  <a:srgbClr val="FFFFFF"/>
                </a:solidFill>
                <a:latin typeface="+mn-ea"/>
                <a:ea typeface="+mn-ea"/>
                <a:sym typeface="华文楷体" pitchFamily="2" charset="-122"/>
              </a:rPr>
              <a:t>双击绿色</a:t>
            </a:r>
            <a:r>
              <a:rPr kumimoji="0" lang="en-US" altLang="zh-CN" sz="1800" dirty="0">
                <a:solidFill>
                  <a:srgbClr val="FFFFFF"/>
                </a:solidFill>
                <a:latin typeface="+mn-ea"/>
                <a:ea typeface="+mn-ea"/>
              </a:rPr>
              <a:t>【</a:t>
            </a:r>
            <a:r>
              <a:rPr kumimoji="0" lang="zh-CN" altLang="en-US" sz="1800" dirty="0">
                <a:solidFill>
                  <a:srgbClr val="FFFFFF"/>
                </a:solidFill>
                <a:latin typeface="+mn-ea"/>
                <a:ea typeface="+mn-ea"/>
                <a:sym typeface="华文楷体" pitchFamily="2" charset="-122"/>
              </a:rPr>
              <a:t>这里</a:t>
            </a:r>
            <a:r>
              <a:rPr kumimoji="0" lang="en-US" altLang="zh-CN" sz="1800" dirty="0">
                <a:solidFill>
                  <a:srgbClr val="FFFFFF"/>
                </a:solidFill>
                <a:latin typeface="+mn-ea"/>
                <a:ea typeface="+mn-ea"/>
              </a:rPr>
              <a:t>】</a:t>
            </a:r>
            <a:r>
              <a:rPr kumimoji="0" lang="zh-CN" altLang="en-US" sz="1800" dirty="0">
                <a:solidFill>
                  <a:srgbClr val="FFFFFF"/>
                </a:solidFill>
                <a:latin typeface="+mn-ea"/>
                <a:ea typeface="+mn-ea"/>
                <a:sym typeface="华文楷体" pitchFamily="2" charset="-122"/>
              </a:rPr>
              <a:t>，再双击灰色方框内的课程（灰色表示可调），然后双击黄色</a:t>
            </a:r>
            <a:r>
              <a:rPr kumimoji="0" lang="en-US" altLang="zh-CN" sz="1800" dirty="0">
                <a:solidFill>
                  <a:srgbClr val="FFFFFF"/>
                </a:solidFill>
                <a:latin typeface="+mn-ea"/>
                <a:ea typeface="+mn-ea"/>
              </a:rPr>
              <a:t>【</a:t>
            </a:r>
            <a:r>
              <a:rPr kumimoji="0" lang="zh-CN" altLang="en-US" sz="1800" dirty="0">
                <a:solidFill>
                  <a:srgbClr val="FFFFFF"/>
                </a:solidFill>
                <a:latin typeface="+mn-ea"/>
                <a:ea typeface="+mn-ea"/>
                <a:sym typeface="华文楷体" pitchFamily="2" charset="-122"/>
              </a:rPr>
              <a:t>这里</a:t>
            </a:r>
            <a:r>
              <a:rPr kumimoji="0" lang="en-US" altLang="zh-CN" sz="1800" dirty="0">
                <a:solidFill>
                  <a:srgbClr val="FFFFFF"/>
                </a:solidFill>
                <a:latin typeface="+mn-ea"/>
                <a:ea typeface="+mn-ea"/>
              </a:rPr>
              <a:t>】</a:t>
            </a:r>
            <a:r>
              <a:rPr kumimoji="0" lang="zh-CN" altLang="en-US" sz="1800" dirty="0">
                <a:solidFill>
                  <a:srgbClr val="FFFFFF"/>
                </a:solidFill>
                <a:latin typeface="+mn-ea"/>
                <a:ea typeface="+mn-ea"/>
                <a:sym typeface="华文楷体" pitchFamily="2" charset="-122"/>
              </a:rPr>
              <a:t>，最后</a:t>
            </a:r>
            <a:r>
              <a:rPr kumimoji="0" lang="zh-CN" altLang="en-US" sz="1800" dirty="0" smtClean="0">
                <a:solidFill>
                  <a:srgbClr val="FFFFFF"/>
                </a:solidFill>
                <a:latin typeface="+mn-ea"/>
                <a:ea typeface="+mn-ea"/>
                <a:sym typeface="华文楷体" pitchFamily="2" charset="-122"/>
              </a:rPr>
              <a:t>双击需要</a:t>
            </a:r>
            <a:r>
              <a:rPr kumimoji="0" lang="zh-CN" altLang="en-US" sz="1800" dirty="0">
                <a:solidFill>
                  <a:srgbClr val="FFFFFF"/>
                </a:solidFill>
                <a:latin typeface="+mn-ea"/>
                <a:ea typeface="+mn-ea"/>
                <a:sym typeface="华文楷体" pitchFamily="2" charset="-122"/>
              </a:rPr>
              <a:t>对调的</a:t>
            </a:r>
            <a:r>
              <a:rPr kumimoji="0" lang="zh-CN" altLang="en-US" sz="1800" dirty="0" smtClean="0">
                <a:solidFill>
                  <a:srgbClr val="FFFFFF"/>
                </a:solidFill>
                <a:latin typeface="+mn-ea"/>
                <a:ea typeface="+mn-ea"/>
                <a:sym typeface="华文楷体" pitchFamily="2" charset="-122"/>
              </a:rPr>
              <a:t>其他</a:t>
            </a:r>
            <a:r>
              <a:rPr kumimoji="0" lang="zh-CN" altLang="en-US" sz="1800" dirty="0">
                <a:solidFill>
                  <a:srgbClr val="FFFFFF"/>
                </a:solidFill>
                <a:latin typeface="+mn-ea"/>
                <a:ea typeface="+mn-ea"/>
                <a:sym typeface="华文楷体" pitchFamily="2" charset="-122"/>
              </a:rPr>
              <a:t>教师</a:t>
            </a:r>
            <a:r>
              <a:rPr kumimoji="0" lang="zh-CN" altLang="en-US" sz="1800" dirty="0" smtClean="0">
                <a:solidFill>
                  <a:srgbClr val="FFFFFF"/>
                </a:solidFill>
                <a:latin typeface="+mn-ea"/>
                <a:ea typeface="+mn-ea"/>
                <a:sym typeface="华文楷体" pitchFamily="2" charset="-122"/>
              </a:rPr>
              <a:t>的</a:t>
            </a:r>
            <a:r>
              <a:rPr kumimoji="0" lang="zh-CN" altLang="en-US" sz="1800" dirty="0">
                <a:solidFill>
                  <a:srgbClr val="FFFFFF"/>
                </a:solidFill>
                <a:latin typeface="+mn-ea"/>
                <a:ea typeface="+mn-ea"/>
                <a:sym typeface="华文楷体" pitchFamily="2" charset="-122"/>
              </a:rPr>
              <a:t>课程，点击</a:t>
            </a:r>
            <a:r>
              <a:rPr kumimoji="0" lang="en-US" altLang="zh-CN" sz="1800" dirty="0">
                <a:solidFill>
                  <a:srgbClr val="FFFFFF"/>
                </a:solidFill>
                <a:latin typeface="+mn-ea"/>
                <a:ea typeface="+mn-ea"/>
              </a:rPr>
              <a:t>【</a:t>
            </a:r>
            <a:r>
              <a:rPr kumimoji="0" lang="zh-CN" altLang="en-US" sz="1800" dirty="0">
                <a:solidFill>
                  <a:srgbClr val="FFFFFF"/>
                </a:solidFill>
                <a:latin typeface="+mn-ea"/>
                <a:ea typeface="+mn-ea"/>
                <a:sym typeface="华文楷体" pitchFamily="2" charset="-122"/>
              </a:rPr>
              <a:t>确定</a:t>
            </a:r>
            <a:r>
              <a:rPr kumimoji="0" lang="en-US" altLang="zh-CN" sz="1800" dirty="0">
                <a:solidFill>
                  <a:srgbClr val="FFFFFF"/>
                </a:solidFill>
                <a:latin typeface="+mn-ea"/>
                <a:ea typeface="+mn-ea"/>
              </a:rPr>
              <a:t>】</a:t>
            </a:r>
            <a:r>
              <a:rPr kumimoji="0" lang="zh-CN" altLang="en-US" sz="1800" dirty="0" smtClean="0">
                <a:solidFill>
                  <a:srgbClr val="FFFFFF"/>
                </a:solidFill>
                <a:latin typeface="+mn-ea"/>
                <a:ea typeface="+mn-ea"/>
                <a:sym typeface="华文楷体" pitchFamily="2" charset="-122"/>
              </a:rPr>
              <a:t>。</a:t>
            </a:r>
            <a:endParaRPr kumimoji="0" lang="zh-CN" altLang="en-US" sz="1800" dirty="0">
              <a:solidFill>
                <a:srgbClr val="FFFFFF"/>
              </a:solidFill>
              <a:latin typeface="+mn-ea"/>
              <a:ea typeface="+mn-ea"/>
              <a:sym typeface="华文楷体" pitchFamily="2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236788" y="5570538"/>
            <a:ext cx="2467065" cy="1071925"/>
          </a:xfrm>
          <a:prstGeom prst="rect">
            <a:avLst/>
          </a:prstGeom>
          <a:solidFill>
            <a:srgbClr val="11445B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 dirty="0" smtClean="0">
                <a:solidFill>
                  <a:srgbClr val="FFFFFF"/>
                </a:solidFill>
                <a:latin typeface="+mn-ea"/>
                <a:ea typeface="+mn-ea"/>
                <a:sym typeface="华文楷体" pitchFamily="2" charset="-122"/>
              </a:rPr>
              <a:t>教师申请调课须等待被调课教师同意，再由管理员审核。</a:t>
            </a:r>
            <a:endParaRPr kumimoji="0" lang="zh-CN" altLang="en-US" sz="1800" dirty="0">
              <a:solidFill>
                <a:srgbClr val="FFFFFF"/>
              </a:solidFill>
              <a:latin typeface="+mn-ea"/>
              <a:ea typeface="+mn-ea"/>
              <a:sym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1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1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  <p:bldP spid="28677" grpId="0" bldLvl="0" animBg="1" autoUpdateAnimBg="0"/>
      <p:bldP spid="28679" grpId="0" bldLvl="0" animBg="1" autoUpdateAnimBg="0"/>
      <p:bldP spid="8" grpId="0" bldLvl="0" animBg="1" autoUpdateAnimBg="0"/>
      <p:bldP spid="8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68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779463" y="212725"/>
            <a:ext cx="5316537" cy="1368425"/>
          </a:xfrm>
        </p:spPr>
        <p:txBody>
          <a:bodyPr/>
          <a:lstStyle/>
          <a:p>
            <a:pPr marL="0" indent="0" eaLnBrk="1" hangingPunct="1"/>
            <a:r>
              <a:rPr kumimoji="0" lang="zh-CN" altLang="en-US" sz="4800" dirty="0" smtClean="0"/>
              <a:t>教师</a:t>
            </a:r>
            <a:br>
              <a:rPr kumimoji="0" lang="zh-CN" altLang="en-US" sz="4800" dirty="0" smtClean="0"/>
            </a:br>
            <a:r>
              <a:rPr kumimoji="0" lang="zh-CN" altLang="en-US" sz="4800" dirty="0" smtClean="0"/>
              <a:t>           ——</a:t>
            </a:r>
            <a:r>
              <a:rPr kumimoji="0" lang="zh-CN" altLang="en-US" sz="3600" dirty="0"/>
              <a:t>家</a:t>
            </a:r>
            <a:r>
              <a:rPr kumimoji="0" lang="zh-CN" altLang="en-US" sz="3600" dirty="0" smtClean="0"/>
              <a:t>长短信通知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9189"/>
            <a:ext cx="12192000" cy="5030266"/>
          </a:xfrm>
          <a:prstGeom prst="rect">
            <a:avLst/>
          </a:prstGeom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70189" y="6406126"/>
            <a:ext cx="1452239" cy="313329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392617" y="5805055"/>
            <a:ext cx="2165528" cy="953316"/>
          </a:xfrm>
          <a:prstGeom prst="rect">
            <a:avLst/>
          </a:prstGeom>
          <a:solidFill>
            <a:srgbClr val="11445B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 dirty="0" smtClean="0">
                <a:solidFill>
                  <a:srgbClr val="FFFFFF"/>
                </a:solidFill>
                <a:latin typeface="+mn-ea"/>
                <a:ea typeface="+mn-ea"/>
                <a:sym typeface="华文楷体" pitchFamily="2" charset="-122"/>
              </a:rPr>
              <a:t>发送免费短信至家长手机，家长手机号不受运营商限制</a:t>
            </a:r>
            <a:endParaRPr kumimoji="0" lang="zh-CN" altLang="en-US" sz="1800" dirty="0">
              <a:solidFill>
                <a:srgbClr val="FFFFFF"/>
              </a:solidFill>
              <a:latin typeface="+mn-ea"/>
              <a:ea typeface="+mn-ea"/>
              <a:sym typeface="华文楷体" pitchFamily="2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534516" y="1813602"/>
            <a:ext cx="901411" cy="458543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57604"/>
            <a:ext cx="12242198" cy="5030266"/>
          </a:xfrm>
          <a:prstGeom prst="rect">
            <a:avLst/>
          </a:prstGeom>
        </p:spPr>
      </p:pic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6687525" y="526473"/>
            <a:ext cx="2581165" cy="1162716"/>
          </a:xfrm>
          <a:prstGeom prst="rect">
            <a:avLst/>
          </a:prstGeom>
          <a:solidFill>
            <a:srgbClr val="11445B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 dirty="0" smtClean="0">
                <a:solidFill>
                  <a:srgbClr val="FFFFFF"/>
                </a:solidFill>
                <a:latin typeface="+mn-ea"/>
                <a:ea typeface="+mn-ea"/>
                <a:sym typeface="华文楷体" pitchFamily="2" charset="-122"/>
              </a:rPr>
              <a:t>选择班级以及学生姓名，在内容栏编辑短信内容，点击确定，通知直接发送至家长手机</a:t>
            </a:r>
            <a:endParaRPr kumimoji="0" lang="zh-CN" altLang="en-US" sz="1800" dirty="0">
              <a:solidFill>
                <a:srgbClr val="FFFFFF"/>
              </a:solidFill>
              <a:latin typeface="+mn-ea"/>
              <a:ea typeface="+mn-ea"/>
              <a:sym typeface="华文楷体" pitchFamily="2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6096000" y="2115480"/>
            <a:ext cx="2881745" cy="835538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24691" y="3241964"/>
            <a:ext cx="11790218" cy="1607127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957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1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 autoUpdateAnimBg="0"/>
      <p:bldP spid="6" grpId="0" animBg="1"/>
      <p:bldP spid="9" grpId="0" bldLvl="0" animBg="1" autoUpdateAnimBg="0"/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68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7958" y="212724"/>
            <a:ext cx="2197677" cy="6632989"/>
          </a:xfrm>
          <a:prstGeom prst="rect">
            <a:avLst/>
          </a:prstGeom>
        </p:spPr>
      </p:pic>
      <p:sp>
        <p:nvSpPr>
          <p:cNvPr id="41986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779463" y="212725"/>
            <a:ext cx="5316537" cy="1368425"/>
          </a:xfrm>
        </p:spPr>
        <p:txBody>
          <a:bodyPr/>
          <a:lstStyle/>
          <a:p>
            <a:pPr marL="0" indent="0" eaLnBrk="1" hangingPunct="1"/>
            <a:r>
              <a:rPr kumimoji="0" lang="zh-CN" altLang="en-US" sz="4800" smtClean="0"/>
              <a:t>班主任</a:t>
            </a:r>
            <a:br>
              <a:rPr kumimoji="0" lang="zh-CN" altLang="en-US" sz="4800" smtClean="0"/>
            </a:br>
            <a:r>
              <a:rPr kumimoji="0" lang="zh-CN" altLang="en-US" sz="4800" smtClean="0"/>
              <a:t>           ——</a:t>
            </a:r>
            <a:r>
              <a:rPr kumimoji="0" lang="zh-CN" altLang="en-US" sz="3600" smtClean="0"/>
              <a:t>我的班级</a:t>
            </a:r>
          </a:p>
        </p:txBody>
      </p:sp>
      <p:sp>
        <p:nvSpPr>
          <p:cNvPr id="29700" name="矩形 4"/>
          <p:cNvSpPr>
            <a:spLocks noChangeArrowheads="1"/>
          </p:cNvSpPr>
          <p:nvPr/>
        </p:nvSpPr>
        <p:spPr bwMode="auto">
          <a:xfrm>
            <a:off x="5999018" y="5915891"/>
            <a:ext cx="1187595" cy="506413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6" name="矩形 4"/>
          <p:cNvSpPr>
            <a:spLocks noChangeArrowheads="1"/>
          </p:cNvSpPr>
          <p:nvPr/>
        </p:nvSpPr>
        <p:spPr bwMode="auto">
          <a:xfrm>
            <a:off x="5999018" y="2189019"/>
            <a:ext cx="1187595" cy="506413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5999017" y="5492482"/>
            <a:ext cx="1187595" cy="506413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1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bldLvl="0" animBg="1" autoUpdateAnimBg="0"/>
      <p:bldP spid="6" grpId="0" bldLvl="0" animBg="1" autoUpdateAnimBg="0"/>
      <p:bldP spid="7" grpId="0" bldLvl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68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779463" y="212725"/>
            <a:ext cx="5316537" cy="1368425"/>
          </a:xfrm>
        </p:spPr>
        <p:txBody>
          <a:bodyPr/>
          <a:lstStyle/>
          <a:p>
            <a:pPr marL="0" indent="0" eaLnBrk="1" hangingPunct="1"/>
            <a:r>
              <a:rPr kumimoji="0" lang="zh-CN" altLang="en-US" sz="4800" dirty="0" smtClean="0"/>
              <a:t>班主任</a:t>
            </a:r>
            <a:br>
              <a:rPr kumimoji="0" lang="zh-CN" altLang="en-US" sz="4800" dirty="0" smtClean="0"/>
            </a:br>
            <a:r>
              <a:rPr kumimoji="0" lang="zh-CN" altLang="en-US" sz="4800" dirty="0" smtClean="0"/>
              <a:t>          ——</a:t>
            </a:r>
            <a:r>
              <a:rPr kumimoji="0" lang="zh-CN" altLang="en-US" sz="3600" dirty="0" smtClean="0"/>
              <a:t>班级主页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6170"/>
            <a:ext cx="12192000" cy="3045754"/>
          </a:xfrm>
          <a:prstGeom prst="rect">
            <a:avLst/>
          </a:prstGeom>
        </p:spPr>
      </p:pic>
      <p:sp>
        <p:nvSpPr>
          <p:cNvPr id="11" name="矩形 5"/>
          <p:cNvSpPr>
            <a:spLocks noChangeArrowheads="1"/>
          </p:cNvSpPr>
          <p:nvPr/>
        </p:nvSpPr>
        <p:spPr bwMode="auto">
          <a:xfrm>
            <a:off x="172137" y="4049249"/>
            <a:ext cx="1214652" cy="436729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12" name="矩形 5"/>
          <p:cNvSpPr>
            <a:spLocks noChangeArrowheads="1"/>
          </p:cNvSpPr>
          <p:nvPr/>
        </p:nvSpPr>
        <p:spPr bwMode="auto">
          <a:xfrm>
            <a:off x="2396835" y="2410691"/>
            <a:ext cx="811423" cy="343469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13" name="矩形 18"/>
          <p:cNvSpPr>
            <a:spLocks noChangeArrowheads="1"/>
          </p:cNvSpPr>
          <p:nvPr/>
        </p:nvSpPr>
        <p:spPr bwMode="auto">
          <a:xfrm>
            <a:off x="1838470" y="3129180"/>
            <a:ext cx="1791421" cy="473002"/>
          </a:xfrm>
          <a:prstGeom prst="rect">
            <a:avLst/>
          </a:prstGeom>
          <a:solidFill>
            <a:srgbClr val="12475F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 dirty="0" smtClean="0">
                <a:solidFill>
                  <a:srgbClr val="FFFFFF"/>
                </a:solidFill>
                <a:latin typeface="楷体" pitchFamily="49" charset="-122"/>
                <a:ea typeface="楷体" pitchFamily="49" charset="-122"/>
                <a:sym typeface="华文楷体" pitchFamily="2" charset="-122"/>
              </a:rPr>
              <a:t>添加班级活动</a:t>
            </a:r>
            <a:endParaRPr kumimoji="0" lang="zh-CN" altLang="en-US" sz="1800" dirty="0">
              <a:solidFill>
                <a:srgbClr val="FFFFFF"/>
              </a:solidFill>
              <a:latin typeface="楷体" pitchFamily="49" charset="-122"/>
              <a:ea typeface="楷体" pitchFamily="49" charset="-122"/>
              <a:sym typeface="华文楷体" pitchFamily="2" charset="-122"/>
            </a:endParaRPr>
          </a:p>
        </p:txBody>
      </p:sp>
      <p:sp>
        <p:nvSpPr>
          <p:cNvPr id="14" name="矩形 5"/>
          <p:cNvSpPr>
            <a:spLocks noChangeArrowheads="1"/>
          </p:cNvSpPr>
          <p:nvPr/>
        </p:nvSpPr>
        <p:spPr bwMode="auto">
          <a:xfrm>
            <a:off x="3380508" y="2430025"/>
            <a:ext cx="811423" cy="343469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16" name="矩形 18"/>
          <p:cNvSpPr>
            <a:spLocks noChangeArrowheads="1"/>
          </p:cNvSpPr>
          <p:nvPr/>
        </p:nvSpPr>
        <p:spPr bwMode="auto">
          <a:xfrm>
            <a:off x="2822143" y="3148514"/>
            <a:ext cx="1791421" cy="473002"/>
          </a:xfrm>
          <a:prstGeom prst="rect">
            <a:avLst/>
          </a:prstGeom>
          <a:solidFill>
            <a:srgbClr val="12475F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 dirty="0" smtClean="0">
                <a:solidFill>
                  <a:srgbClr val="FFFFFF"/>
                </a:solidFill>
                <a:latin typeface="楷体" pitchFamily="49" charset="-122"/>
                <a:ea typeface="楷体" pitchFamily="49" charset="-122"/>
                <a:sym typeface="华文楷体" pitchFamily="2" charset="-122"/>
              </a:rPr>
              <a:t>添加班级之星</a:t>
            </a:r>
            <a:endParaRPr kumimoji="0" lang="zh-CN" altLang="en-US" sz="1800" dirty="0">
              <a:solidFill>
                <a:srgbClr val="FFFFFF"/>
              </a:solidFill>
              <a:latin typeface="楷体" pitchFamily="49" charset="-122"/>
              <a:ea typeface="楷体" pitchFamily="49" charset="-122"/>
              <a:sym typeface="华文楷体" pitchFamily="2" charset="-122"/>
            </a:endParaRPr>
          </a:p>
        </p:txBody>
      </p:sp>
      <p:sp>
        <p:nvSpPr>
          <p:cNvPr id="17" name="矩形 5"/>
          <p:cNvSpPr>
            <a:spLocks noChangeArrowheads="1"/>
          </p:cNvSpPr>
          <p:nvPr/>
        </p:nvSpPr>
        <p:spPr bwMode="auto">
          <a:xfrm>
            <a:off x="4380102" y="2410691"/>
            <a:ext cx="811423" cy="343469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18" name="矩形 18"/>
          <p:cNvSpPr>
            <a:spLocks noChangeArrowheads="1"/>
          </p:cNvSpPr>
          <p:nvPr/>
        </p:nvSpPr>
        <p:spPr bwMode="auto">
          <a:xfrm>
            <a:off x="3918718" y="3148514"/>
            <a:ext cx="1791421" cy="473002"/>
          </a:xfrm>
          <a:prstGeom prst="rect">
            <a:avLst/>
          </a:prstGeom>
          <a:solidFill>
            <a:srgbClr val="12475F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 dirty="0" smtClean="0">
                <a:solidFill>
                  <a:srgbClr val="FFFFFF"/>
                </a:solidFill>
                <a:latin typeface="楷体" pitchFamily="49" charset="-122"/>
                <a:ea typeface="楷体" pitchFamily="49" charset="-122"/>
                <a:sym typeface="华文楷体" pitchFamily="2" charset="-122"/>
              </a:rPr>
              <a:t>打开班级主页</a:t>
            </a:r>
            <a:endParaRPr kumimoji="0" lang="zh-CN" altLang="en-US" sz="1800" dirty="0">
              <a:solidFill>
                <a:srgbClr val="FFFFFF"/>
              </a:solidFill>
              <a:latin typeface="楷体" pitchFamily="49" charset="-122"/>
              <a:ea typeface="楷体" pitchFamily="49" charset="-122"/>
              <a:sym typeface="华文楷体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925" y="266700"/>
            <a:ext cx="958215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86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5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  <p:bldP spid="13" grpId="0" bldLvl="0" animBg="1" autoUpdateAnimBg="0"/>
      <p:bldP spid="13" grpId="1" animBg="1"/>
      <p:bldP spid="14" grpId="0" animBg="1"/>
      <p:bldP spid="14" grpId="1" animBg="1"/>
      <p:bldP spid="16" grpId="0" bldLvl="0" animBg="1" autoUpdateAnimBg="0"/>
      <p:bldP spid="16" grpId="1" animBg="1"/>
      <p:bldP spid="17" grpId="0" animBg="1"/>
      <p:bldP spid="17" grpId="1" animBg="1"/>
      <p:bldP spid="18" grpId="0" bldLvl="0" animBg="1" autoUpdateAnimBg="0"/>
      <p:bldP spid="1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68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3"/>
          <p:cNvSpPr>
            <a:spLocks noEditPoints="1"/>
          </p:cNvSpPr>
          <p:nvPr/>
        </p:nvSpPr>
        <p:spPr bwMode="gray">
          <a:xfrm rot="20241944">
            <a:off x="3103683" y="2431954"/>
            <a:ext cx="6400801" cy="2532063"/>
          </a:xfrm>
          <a:custGeom>
            <a:avLst/>
            <a:gdLst>
              <a:gd name="T0" fmla="*/ 1692 w 4040"/>
              <a:gd name="T1" fmla="*/ 12 h 1888"/>
              <a:gd name="T2" fmla="*/ 1234 w 4040"/>
              <a:gd name="T3" fmla="*/ 74 h 1888"/>
              <a:gd name="T4" fmla="*/ 828 w 4040"/>
              <a:gd name="T5" fmla="*/ 182 h 1888"/>
              <a:gd name="T6" fmla="*/ 486 w 4040"/>
              <a:gd name="T7" fmla="*/ 330 h 1888"/>
              <a:gd name="T8" fmla="*/ 226 w 4040"/>
              <a:gd name="T9" fmla="*/ 510 h 1888"/>
              <a:gd name="T10" fmla="*/ 58 w 4040"/>
              <a:gd name="T11" fmla="*/ 718 h 1888"/>
              <a:gd name="T12" fmla="*/ 0 w 4040"/>
              <a:gd name="T13" fmla="*/ 944 h 1888"/>
              <a:gd name="T14" fmla="*/ 58 w 4040"/>
              <a:gd name="T15" fmla="*/ 1170 h 1888"/>
              <a:gd name="T16" fmla="*/ 226 w 4040"/>
              <a:gd name="T17" fmla="*/ 1378 h 1888"/>
              <a:gd name="T18" fmla="*/ 486 w 4040"/>
              <a:gd name="T19" fmla="*/ 1558 h 1888"/>
              <a:gd name="T20" fmla="*/ 828 w 4040"/>
              <a:gd name="T21" fmla="*/ 1706 h 1888"/>
              <a:gd name="T22" fmla="*/ 1234 w 4040"/>
              <a:gd name="T23" fmla="*/ 1814 h 1888"/>
              <a:gd name="T24" fmla="*/ 1692 w 4040"/>
              <a:gd name="T25" fmla="*/ 1876 h 1888"/>
              <a:gd name="T26" fmla="*/ 2186 w 4040"/>
              <a:gd name="T27" fmla="*/ 1884 h 1888"/>
              <a:gd name="T28" fmla="*/ 2658 w 4040"/>
              <a:gd name="T29" fmla="*/ 1840 h 1888"/>
              <a:gd name="T30" fmla="*/ 3084 w 4040"/>
              <a:gd name="T31" fmla="*/ 1746 h 1888"/>
              <a:gd name="T32" fmla="*/ 3448 w 4040"/>
              <a:gd name="T33" fmla="*/ 1612 h 1888"/>
              <a:gd name="T34" fmla="*/ 3738 w 4040"/>
              <a:gd name="T35" fmla="*/ 1442 h 1888"/>
              <a:gd name="T36" fmla="*/ 3938 w 4040"/>
              <a:gd name="T37" fmla="*/ 1242 h 1888"/>
              <a:gd name="T38" fmla="*/ 4034 w 4040"/>
              <a:gd name="T39" fmla="*/ 1022 h 1888"/>
              <a:gd name="T40" fmla="*/ 4014 w 4040"/>
              <a:gd name="T41" fmla="*/ 790 h 1888"/>
              <a:gd name="T42" fmla="*/ 3882 w 4040"/>
              <a:gd name="T43" fmla="*/ 576 h 1888"/>
              <a:gd name="T44" fmla="*/ 3650 w 4040"/>
              <a:gd name="T45" fmla="*/ 386 h 1888"/>
              <a:gd name="T46" fmla="*/ 3334 w 4040"/>
              <a:gd name="T47" fmla="*/ 228 h 1888"/>
              <a:gd name="T48" fmla="*/ 2948 w 4040"/>
              <a:gd name="T49" fmla="*/ 106 h 1888"/>
              <a:gd name="T50" fmla="*/ 2506 w 4040"/>
              <a:gd name="T51" fmla="*/ 28 h 1888"/>
              <a:gd name="T52" fmla="*/ 2020 w 4040"/>
              <a:gd name="T53" fmla="*/ 0 h 1888"/>
              <a:gd name="T54" fmla="*/ 1606 w 4040"/>
              <a:gd name="T55" fmla="*/ 1736 h 1888"/>
              <a:gd name="T56" fmla="*/ 1164 w 4040"/>
              <a:gd name="T57" fmla="*/ 1678 h 1888"/>
              <a:gd name="T58" fmla="*/ 776 w 4040"/>
              <a:gd name="T59" fmla="*/ 1576 h 1888"/>
              <a:gd name="T60" fmla="*/ 458 w 4040"/>
              <a:gd name="T61" fmla="*/ 1436 h 1888"/>
              <a:gd name="T62" fmla="*/ 224 w 4040"/>
              <a:gd name="T63" fmla="*/ 1266 h 1888"/>
              <a:gd name="T64" fmla="*/ 88 w 4040"/>
              <a:gd name="T65" fmla="*/ 1074 h 1888"/>
              <a:gd name="T66" fmla="*/ 68 w 4040"/>
              <a:gd name="T67" fmla="*/ 864 h 1888"/>
              <a:gd name="T68" fmla="*/ 166 w 4040"/>
              <a:gd name="T69" fmla="*/ 664 h 1888"/>
              <a:gd name="T70" fmla="*/ 370 w 4040"/>
              <a:gd name="T71" fmla="*/ 486 h 1888"/>
              <a:gd name="T72" fmla="*/ 662 w 4040"/>
              <a:gd name="T73" fmla="*/ 336 h 1888"/>
              <a:gd name="T74" fmla="*/ 1028 w 4040"/>
              <a:gd name="T75" fmla="*/ 222 h 1888"/>
              <a:gd name="T76" fmla="*/ 1454 w 4040"/>
              <a:gd name="T77" fmla="*/ 148 h 1888"/>
              <a:gd name="T78" fmla="*/ 1922 w 4040"/>
              <a:gd name="T79" fmla="*/ 120 h 1888"/>
              <a:gd name="T80" fmla="*/ 2392 w 4040"/>
              <a:gd name="T81" fmla="*/ 148 h 1888"/>
              <a:gd name="T82" fmla="*/ 2818 w 4040"/>
              <a:gd name="T83" fmla="*/ 222 h 1888"/>
              <a:gd name="T84" fmla="*/ 3184 w 4040"/>
              <a:gd name="T85" fmla="*/ 336 h 1888"/>
              <a:gd name="T86" fmla="*/ 3476 w 4040"/>
              <a:gd name="T87" fmla="*/ 486 h 1888"/>
              <a:gd name="T88" fmla="*/ 3680 w 4040"/>
              <a:gd name="T89" fmla="*/ 664 h 1888"/>
              <a:gd name="T90" fmla="*/ 3778 w 4040"/>
              <a:gd name="T91" fmla="*/ 864 h 1888"/>
              <a:gd name="T92" fmla="*/ 3758 w 4040"/>
              <a:gd name="T93" fmla="*/ 1074 h 1888"/>
              <a:gd name="T94" fmla="*/ 3622 w 4040"/>
              <a:gd name="T95" fmla="*/ 1266 h 1888"/>
              <a:gd name="T96" fmla="*/ 3388 w 4040"/>
              <a:gd name="T97" fmla="*/ 1436 h 1888"/>
              <a:gd name="T98" fmla="*/ 3070 w 4040"/>
              <a:gd name="T99" fmla="*/ 1576 h 1888"/>
              <a:gd name="T100" fmla="*/ 2682 w 4040"/>
              <a:gd name="T101" fmla="*/ 1678 h 1888"/>
              <a:gd name="T102" fmla="*/ 2240 w 4040"/>
              <a:gd name="T103" fmla="*/ 1736 h 18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gradFill rotWithShape="1">
            <a:gsLst>
              <a:gs pos="0">
                <a:srgbClr val="89AECD"/>
              </a:gs>
              <a:gs pos="100000">
                <a:srgbClr val="416D9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7C16B"/>
                </a:solidFill>
                <a:prstDash val="solid"/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Oval 4"/>
          <p:cNvSpPr>
            <a:spLocks noChangeArrowheads="1"/>
          </p:cNvSpPr>
          <p:nvPr/>
        </p:nvSpPr>
        <p:spPr bwMode="ltGray">
          <a:xfrm rot="20056323">
            <a:off x="6091359" y="2357341"/>
            <a:ext cx="995363" cy="276225"/>
          </a:xfrm>
          <a:prstGeom prst="ellipse">
            <a:avLst/>
          </a:prstGeom>
          <a:solidFill>
            <a:srgbClr val="000066">
              <a:alpha val="17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" name="Oval 5"/>
          <p:cNvSpPr>
            <a:spLocks noChangeArrowheads="1"/>
          </p:cNvSpPr>
          <p:nvPr/>
        </p:nvSpPr>
        <p:spPr bwMode="ltGray">
          <a:xfrm rot="20056323">
            <a:off x="8988547" y="2970116"/>
            <a:ext cx="996950" cy="274638"/>
          </a:xfrm>
          <a:prstGeom prst="ellipse">
            <a:avLst/>
          </a:prstGeom>
          <a:solidFill>
            <a:srgbClr val="000066">
              <a:alpha val="17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" name="Oval 6"/>
          <p:cNvSpPr>
            <a:spLocks noChangeArrowheads="1"/>
          </p:cNvSpPr>
          <p:nvPr/>
        </p:nvSpPr>
        <p:spPr bwMode="ltGray">
          <a:xfrm rot="20056323">
            <a:off x="3389433" y="4387754"/>
            <a:ext cx="996950" cy="274638"/>
          </a:xfrm>
          <a:prstGeom prst="ellipse">
            <a:avLst/>
          </a:prstGeom>
          <a:solidFill>
            <a:srgbClr val="000066">
              <a:alpha val="17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" name="Oval 7"/>
          <p:cNvSpPr>
            <a:spLocks noChangeArrowheads="1"/>
          </p:cNvSpPr>
          <p:nvPr/>
        </p:nvSpPr>
        <p:spPr bwMode="ltGray">
          <a:xfrm rot="20056323">
            <a:off x="6608884" y="5006879"/>
            <a:ext cx="996950" cy="276225"/>
          </a:xfrm>
          <a:prstGeom prst="ellipse">
            <a:avLst/>
          </a:prstGeom>
          <a:solidFill>
            <a:srgbClr val="000066">
              <a:alpha val="17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" name="Oval 11"/>
          <p:cNvSpPr>
            <a:spLocks noChangeArrowheads="1"/>
          </p:cNvSpPr>
          <p:nvPr/>
        </p:nvSpPr>
        <p:spPr bwMode="gray">
          <a:xfrm>
            <a:off x="2862383" y="3617817"/>
            <a:ext cx="1198563" cy="1150938"/>
          </a:xfrm>
          <a:prstGeom prst="ellipse">
            <a:avLst/>
          </a:prstGeom>
          <a:gradFill rotWithShape="1">
            <a:gsLst>
              <a:gs pos="0">
                <a:srgbClr val="28BA97"/>
              </a:gs>
              <a:gs pos="100000">
                <a:srgbClr val="293F3A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rgbClr val="001D3A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1" name="Oval 12"/>
          <p:cNvSpPr>
            <a:spLocks noChangeArrowheads="1"/>
          </p:cNvSpPr>
          <p:nvPr/>
        </p:nvSpPr>
        <p:spPr bwMode="gray">
          <a:xfrm>
            <a:off x="5897684" y="4321079"/>
            <a:ext cx="1200150" cy="1150938"/>
          </a:xfrm>
          <a:prstGeom prst="ellipse">
            <a:avLst/>
          </a:prstGeom>
          <a:gradFill rotWithShape="1">
            <a:gsLst>
              <a:gs pos="0">
                <a:srgbClr val="177F73"/>
              </a:gs>
              <a:gs pos="100000">
                <a:srgbClr val="0A3C35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rgbClr val="001D3A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white">
          <a:xfrm>
            <a:off x="6045321" y="4649692"/>
            <a:ext cx="9032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817" dir="27080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800" dirty="0" smtClean="0">
                <a:solidFill>
                  <a:schemeClr val="tx1">
                    <a:lumMod val="95000"/>
                  </a:schemeClr>
                </a:solidFill>
                <a:latin typeface="华文行楷" pitchFamily="2" charset="-122"/>
                <a:ea typeface="华文行楷" pitchFamily="2" charset="-122"/>
              </a:rPr>
              <a:t>家长</a:t>
            </a:r>
            <a:endParaRPr lang="en-US" altLang="zh-CN" sz="2800" dirty="0">
              <a:solidFill>
                <a:schemeClr val="tx1">
                  <a:lumMod val="95000"/>
                </a:schemeClr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white">
          <a:xfrm>
            <a:off x="3025896" y="3938492"/>
            <a:ext cx="9032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817" dir="27080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800" dirty="0" smtClean="0">
                <a:solidFill>
                  <a:schemeClr val="tx1">
                    <a:lumMod val="95000"/>
                  </a:schemeClr>
                </a:solidFill>
                <a:latin typeface="华文行楷" pitchFamily="2" charset="-122"/>
                <a:ea typeface="华文行楷" pitchFamily="2" charset="-122"/>
              </a:rPr>
              <a:t>学生</a:t>
            </a:r>
            <a:endParaRPr lang="en-US" altLang="zh-CN" sz="2800" dirty="0">
              <a:solidFill>
                <a:schemeClr val="tx1">
                  <a:lumMod val="95000"/>
                </a:schemeClr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4524496" y="3478117"/>
            <a:ext cx="3143251" cy="584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sz="3200" dirty="0" smtClean="0">
                <a:latin typeface="华文行楷" pitchFamily="2" charset="-122"/>
                <a:ea typeface="华文行楷" pitchFamily="2" charset="-122"/>
              </a:rPr>
              <a:t>双扬智慧云校园</a:t>
            </a:r>
            <a:endParaRPr lang="en-US" altLang="zh-CN" sz="3200" dirty="0"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29" name="Line 20"/>
          <p:cNvSpPr>
            <a:spLocks noChangeShapeType="1"/>
          </p:cNvSpPr>
          <p:nvPr/>
        </p:nvSpPr>
        <p:spPr bwMode="auto">
          <a:xfrm>
            <a:off x="4524496" y="2001741"/>
            <a:ext cx="1676400" cy="1462088"/>
          </a:xfrm>
          <a:prstGeom prst="line">
            <a:avLst/>
          </a:prstGeom>
          <a:ln>
            <a:tailEnd type="triangl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zh-CN" altLang="en-US"/>
          </a:p>
        </p:txBody>
      </p:sp>
      <p:cxnSp>
        <p:nvCxnSpPr>
          <p:cNvPr id="30" name="AutoShape 21"/>
          <p:cNvCxnSpPr>
            <a:cxnSpLocks noChangeShapeType="1"/>
          </p:cNvCxnSpPr>
          <p:nvPr/>
        </p:nvCxnSpPr>
        <p:spPr bwMode="auto">
          <a:xfrm flipH="1">
            <a:off x="773233" y="2001741"/>
            <a:ext cx="3751263" cy="0"/>
          </a:xfrm>
          <a:prstGeom prst="straightConnector1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1" name="Text Box 22"/>
          <p:cNvSpPr txBox="1">
            <a:spLocks noChangeArrowheads="1"/>
          </p:cNvSpPr>
          <p:nvPr/>
        </p:nvSpPr>
        <p:spPr bwMode="auto">
          <a:xfrm>
            <a:off x="1010944" y="1582257"/>
            <a:ext cx="5419663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FFC000"/>
                </a:solidFill>
              </a:rPr>
              <a:t>http</a:t>
            </a:r>
            <a:r>
              <a:rPr lang="en-US" altLang="zh-CN" dirty="0">
                <a:solidFill>
                  <a:srgbClr val="FFC000"/>
                </a:solidFill>
              </a:rPr>
              <a:t>://</a:t>
            </a:r>
            <a:r>
              <a:rPr lang="en-US" altLang="zh-CN" dirty="0" smtClean="0">
                <a:solidFill>
                  <a:srgbClr val="FFC000"/>
                </a:solidFill>
              </a:rPr>
              <a:t>www.jiaoxueguanli.com/zxzx</a:t>
            </a:r>
            <a:endParaRPr lang="en-US" altLang="zh-CN" dirty="0" smtClean="0">
              <a:solidFill>
                <a:srgbClr val="FFC000"/>
              </a:solidFill>
            </a:endParaRPr>
          </a:p>
        </p:txBody>
      </p:sp>
      <p:sp>
        <p:nvSpPr>
          <p:cNvPr id="32" name="Oval 10"/>
          <p:cNvSpPr>
            <a:spLocks noChangeArrowheads="1"/>
          </p:cNvSpPr>
          <p:nvPr/>
        </p:nvSpPr>
        <p:spPr bwMode="gray">
          <a:xfrm>
            <a:off x="8305748" y="2245422"/>
            <a:ext cx="1200150" cy="1150938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31373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33" name="Text Box 15"/>
          <p:cNvSpPr txBox="1">
            <a:spLocks noChangeArrowheads="1"/>
          </p:cNvSpPr>
          <p:nvPr/>
        </p:nvSpPr>
        <p:spPr bwMode="white">
          <a:xfrm>
            <a:off x="8274881" y="2559281"/>
            <a:ext cx="12618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817" dir="27080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800" dirty="0" smtClean="0">
                <a:solidFill>
                  <a:schemeClr val="tx1">
                    <a:lumMod val="95000"/>
                  </a:schemeClr>
                </a:solidFill>
                <a:latin typeface="华文行楷" pitchFamily="2" charset="-122"/>
                <a:ea typeface="华文行楷" pitchFamily="2" charset="-122"/>
              </a:rPr>
              <a:t>管理员</a:t>
            </a:r>
            <a:endParaRPr lang="en-US" altLang="zh-CN" sz="2800" dirty="0">
              <a:solidFill>
                <a:schemeClr val="tx1">
                  <a:lumMod val="95000"/>
                </a:schemeClr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34" name="Oval 13"/>
          <p:cNvSpPr>
            <a:spLocks noChangeArrowheads="1"/>
          </p:cNvSpPr>
          <p:nvPr/>
        </p:nvSpPr>
        <p:spPr bwMode="gray">
          <a:xfrm>
            <a:off x="5413496" y="1676845"/>
            <a:ext cx="1131888" cy="1150938"/>
          </a:xfrm>
          <a:prstGeom prst="ellipse">
            <a:avLst/>
          </a:prstGeom>
          <a:gradFill rotWithShape="1">
            <a:gsLst>
              <a:gs pos="0">
                <a:srgbClr val="20B5E4"/>
              </a:gs>
              <a:gs pos="100000">
                <a:srgbClr val="0E394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35" name="Text Box 18"/>
          <p:cNvSpPr txBox="1">
            <a:spLocks noChangeArrowheads="1"/>
          </p:cNvSpPr>
          <p:nvPr/>
        </p:nvSpPr>
        <p:spPr bwMode="white">
          <a:xfrm>
            <a:off x="5527796" y="1962845"/>
            <a:ext cx="9028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817" dir="27080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800" dirty="0">
                <a:solidFill>
                  <a:schemeClr val="tx1">
                    <a:lumMod val="95000"/>
                  </a:schemeClr>
                </a:solidFill>
                <a:latin typeface="华文行楷" pitchFamily="2" charset="-122"/>
                <a:ea typeface="华文行楷" pitchFamily="2" charset="-122"/>
              </a:rPr>
              <a:t>教师</a:t>
            </a:r>
            <a:endParaRPr lang="en-US" altLang="zh-CN" sz="2800" dirty="0">
              <a:solidFill>
                <a:schemeClr val="tx1">
                  <a:lumMod val="95000"/>
                </a:schemeClr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785" y="1020955"/>
            <a:ext cx="2844612" cy="775785"/>
          </a:xfrm>
        </p:spPr>
        <p:txBody>
          <a:bodyPr/>
          <a:lstStyle/>
          <a:p>
            <a:r>
              <a:rPr lang="zh-CN" altLang="en-US" sz="2400" dirty="0" smtClean="0">
                <a:solidFill>
                  <a:schemeClr val="tx1"/>
                </a:solidFill>
                <a:latin typeface="华文行楷" pitchFamily="2" charset="-122"/>
                <a:ea typeface="华文行楷" pitchFamily="2" charset="-122"/>
              </a:rPr>
              <a:t>访问地址：</a:t>
            </a:r>
            <a:endParaRPr lang="zh-CN" altLang="en-US" sz="2400" dirty="0">
              <a:solidFill>
                <a:schemeClr val="tx1"/>
              </a:solidFill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bldLvl="0" animBg="1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68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779463" y="212725"/>
            <a:ext cx="5316537" cy="1368425"/>
          </a:xfrm>
        </p:spPr>
        <p:txBody>
          <a:bodyPr/>
          <a:lstStyle/>
          <a:p>
            <a:pPr marL="0" indent="0" eaLnBrk="1" hangingPunct="1"/>
            <a:r>
              <a:rPr kumimoji="0" lang="zh-CN" altLang="en-US" sz="4800" dirty="0" smtClean="0"/>
              <a:t>班主任</a:t>
            </a:r>
            <a:br>
              <a:rPr kumimoji="0" lang="zh-CN" altLang="en-US" sz="4800" dirty="0" smtClean="0"/>
            </a:br>
            <a:r>
              <a:rPr kumimoji="0" lang="zh-CN" altLang="en-US" sz="4800" dirty="0" smtClean="0"/>
              <a:t>           ——</a:t>
            </a:r>
            <a:r>
              <a:rPr kumimoji="0" lang="zh-CN" altLang="en-US" sz="3600" dirty="0"/>
              <a:t>综</a:t>
            </a:r>
            <a:r>
              <a:rPr kumimoji="0" lang="zh-CN" altLang="en-US" sz="3600" dirty="0" smtClean="0"/>
              <a:t>实档案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910" y="1581150"/>
            <a:ext cx="11620179" cy="5276850"/>
          </a:xfrm>
          <a:prstGeom prst="rect">
            <a:avLst/>
          </a:prstGeom>
        </p:spPr>
      </p:pic>
      <p:sp>
        <p:nvSpPr>
          <p:cNvPr id="8" name="矩形 4"/>
          <p:cNvSpPr>
            <a:spLocks noChangeArrowheads="1"/>
          </p:cNvSpPr>
          <p:nvPr/>
        </p:nvSpPr>
        <p:spPr bwMode="auto">
          <a:xfrm>
            <a:off x="1103313" y="3795713"/>
            <a:ext cx="1092200" cy="471487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9" name="矩形 14"/>
          <p:cNvSpPr>
            <a:spLocks noChangeArrowheads="1"/>
          </p:cNvSpPr>
          <p:nvPr/>
        </p:nvSpPr>
        <p:spPr bwMode="auto">
          <a:xfrm>
            <a:off x="2656642" y="3158260"/>
            <a:ext cx="4242921" cy="1815522"/>
          </a:xfrm>
          <a:prstGeom prst="rect">
            <a:avLst/>
          </a:prstGeom>
          <a:solidFill>
            <a:srgbClr val="11445B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kumimoji="0" lang="zh-CN" altLang="en-US" sz="1800" dirty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添加、修改和</a:t>
            </a:r>
            <a:r>
              <a:rPr kumimoji="0" lang="zh-CN" altLang="en-US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查看本班成都市中小学</a:t>
            </a:r>
            <a:r>
              <a:rPr kumimoji="0" lang="zh-CN" altLang="en-US" sz="1800" dirty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学生综合素质纪实</a:t>
            </a:r>
            <a:r>
              <a:rPr kumimoji="0" lang="zh-CN" altLang="en-US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档案，只能做部分添加和修改，大多数内容需要通过点击左侧导航菜单中的子模块（志愿服务、社区活动、国防民防活动、党团社团活动、学生获奖和违规违纪）进行添加和修改</a:t>
            </a:r>
            <a:endParaRPr kumimoji="0" lang="zh-CN" altLang="en-US" sz="1800" dirty="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10" name="矩形 4"/>
          <p:cNvSpPr>
            <a:spLocks noChangeArrowheads="1"/>
          </p:cNvSpPr>
          <p:nvPr/>
        </p:nvSpPr>
        <p:spPr bwMode="auto">
          <a:xfrm>
            <a:off x="1103312" y="4267200"/>
            <a:ext cx="1376651" cy="2493818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312" y="1780660"/>
            <a:ext cx="10305500" cy="3193122"/>
          </a:xfrm>
          <a:prstGeom prst="rect">
            <a:avLst/>
          </a:prstGeom>
        </p:spPr>
      </p:pic>
      <p:sp>
        <p:nvSpPr>
          <p:cNvPr id="12" name="矩形 4"/>
          <p:cNvSpPr>
            <a:spLocks noChangeArrowheads="1"/>
          </p:cNvSpPr>
          <p:nvPr/>
        </p:nvSpPr>
        <p:spPr bwMode="auto">
          <a:xfrm>
            <a:off x="1371599" y="1938772"/>
            <a:ext cx="581892" cy="374073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13" name="矩形 14"/>
          <p:cNvSpPr>
            <a:spLocks noChangeArrowheads="1"/>
          </p:cNvSpPr>
          <p:nvPr/>
        </p:nvSpPr>
        <p:spPr bwMode="auto">
          <a:xfrm>
            <a:off x="2479963" y="1780660"/>
            <a:ext cx="1611195" cy="876900"/>
          </a:xfrm>
          <a:prstGeom prst="rect">
            <a:avLst/>
          </a:prstGeom>
          <a:solidFill>
            <a:srgbClr val="11445B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点击新建添加学生活动</a:t>
            </a:r>
            <a:endParaRPr kumimoji="0" lang="zh-CN" altLang="en-US" sz="1800" dirty="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14" name="矩形 4"/>
          <p:cNvSpPr>
            <a:spLocks noChangeArrowheads="1"/>
          </p:cNvSpPr>
          <p:nvPr/>
        </p:nvSpPr>
        <p:spPr bwMode="auto">
          <a:xfrm>
            <a:off x="10300448" y="1906952"/>
            <a:ext cx="1108364" cy="405893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7989076" y="1803502"/>
            <a:ext cx="1611195" cy="876900"/>
          </a:xfrm>
          <a:prstGeom prst="rect">
            <a:avLst/>
          </a:prstGeom>
          <a:solidFill>
            <a:srgbClr val="11445B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点击高级查找，切换学期</a:t>
            </a:r>
            <a:endParaRPr kumimoji="0" lang="zh-CN" altLang="en-US" sz="1800" dirty="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635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9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bldLvl="0" animBg="1" autoUpdateAnimBg="0"/>
      <p:bldP spid="9" grpId="1" animBg="1"/>
      <p:bldP spid="10" grpId="0" animBg="1"/>
      <p:bldP spid="12" grpId="0" animBg="1"/>
      <p:bldP spid="12" grpId="1" animBg="1"/>
      <p:bldP spid="13" grpId="0" bldLvl="0" animBg="1" autoUpdateAnimBg="0"/>
      <p:bldP spid="13" grpId="1" animBg="1"/>
      <p:bldP spid="14" grpId="0" animBg="1"/>
      <p:bldP spid="15" grpId="0" bldLvl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68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779463" y="212725"/>
            <a:ext cx="6262687" cy="1339850"/>
          </a:xfrm>
        </p:spPr>
        <p:txBody>
          <a:bodyPr/>
          <a:lstStyle/>
          <a:p>
            <a:pPr marL="0" indent="0" eaLnBrk="1" hangingPunct="1"/>
            <a:r>
              <a:rPr kumimoji="0" lang="zh-CN" altLang="en-US" sz="4800" dirty="0" smtClean="0"/>
              <a:t>班主任</a:t>
            </a:r>
            <a:br>
              <a:rPr kumimoji="0" lang="zh-CN" altLang="en-US" sz="4800" dirty="0" smtClean="0"/>
            </a:br>
            <a:r>
              <a:rPr kumimoji="0" lang="zh-CN" altLang="en-US" sz="4800" dirty="0" smtClean="0"/>
              <a:t>           ——</a:t>
            </a:r>
            <a:r>
              <a:rPr kumimoji="0" lang="zh-CN" altLang="en-US" sz="3600" dirty="0" smtClean="0"/>
              <a:t>学生信息管理</a:t>
            </a:r>
          </a:p>
        </p:txBody>
      </p:sp>
      <p:pic>
        <p:nvPicPr>
          <p:cNvPr id="43011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9888"/>
            <a:ext cx="12192000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矩形 4"/>
          <p:cNvSpPr>
            <a:spLocks noChangeArrowheads="1"/>
          </p:cNvSpPr>
          <p:nvPr/>
        </p:nvSpPr>
        <p:spPr bwMode="auto">
          <a:xfrm>
            <a:off x="646113" y="5472113"/>
            <a:ext cx="1092200" cy="471487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30725" name="矩形 5"/>
          <p:cNvSpPr>
            <a:spLocks noChangeArrowheads="1"/>
          </p:cNvSpPr>
          <p:nvPr/>
        </p:nvSpPr>
        <p:spPr bwMode="auto">
          <a:xfrm>
            <a:off x="2382592" y="1824831"/>
            <a:ext cx="636880" cy="402432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30726" name="矩形 6"/>
          <p:cNvSpPr>
            <a:spLocks noChangeArrowheads="1"/>
          </p:cNvSpPr>
          <p:nvPr/>
        </p:nvSpPr>
        <p:spPr bwMode="auto">
          <a:xfrm>
            <a:off x="3142445" y="1824831"/>
            <a:ext cx="616755" cy="402432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30727" name="矩形 7"/>
          <p:cNvSpPr>
            <a:spLocks noChangeArrowheads="1"/>
          </p:cNvSpPr>
          <p:nvPr/>
        </p:nvSpPr>
        <p:spPr bwMode="auto">
          <a:xfrm>
            <a:off x="3882173" y="1824831"/>
            <a:ext cx="585052" cy="402432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30728" name="矩形 8"/>
          <p:cNvSpPr>
            <a:spLocks noChangeArrowheads="1"/>
          </p:cNvSpPr>
          <p:nvPr/>
        </p:nvSpPr>
        <p:spPr bwMode="auto">
          <a:xfrm>
            <a:off x="4590197" y="1824831"/>
            <a:ext cx="643121" cy="402432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30731" name="矩形 14"/>
          <p:cNvSpPr>
            <a:spLocks noChangeArrowheads="1"/>
          </p:cNvSpPr>
          <p:nvPr/>
        </p:nvSpPr>
        <p:spPr bwMode="auto">
          <a:xfrm>
            <a:off x="1601787" y="2499519"/>
            <a:ext cx="2195513" cy="623887"/>
          </a:xfrm>
          <a:prstGeom prst="rect">
            <a:avLst/>
          </a:prstGeom>
          <a:solidFill>
            <a:srgbClr val="11445B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依次录入学生信息</a:t>
            </a:r>
          </a:p>
        </p:txBody>
      </p:sp>
      <p:sp>
        <p:nvSpPr>
          <p:cNvPr id="30734" name="矩形 17"/>
          <p:cNvSpPr>
            <a:spLocks noChangeArrowheads="1"/>
          </p:cNvSpPr>
          <p:nvPr/>
        </p:nvSpPr>
        <p:spPr bwMode="auto">
          <a:xfrm>
            <a:off x="1955738" y="2499519"/>
            <a:ext cx="3443349" cy="1840298"/>
          </a:xfrm>
          <a:prstGeom prst="rect">
            <a:avLst/>
          </a:prstGeom>
          <a:solidFill>
            <a:srgbClr val="11445B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 dirty="0" smtClean="0">
                <a:solidFill>
                  <a:srgbClr val="FFFFFF"/>
                </a:solidFill>
                <a:latin typeface="+mn-ea"/>
                <a:ea typeface="+mn-ea"/>
                <a:sym typeface="华文楷体" pitchFamily="2" charset="-122"/>
              </a:rPr>
              <a:t>使用系统模板导入学</a:t>
            </a:r>
            <a:r>
              <a:rPr kumimoji="0" lang="zh-CN" altLang="en-US" sz="1800" dirty="0">
                <a:solidFill>
                  <a:srgbClr val="FFFFFF"/>
                </a:solidFill>
                <a:latin typeface="+mn-ea"/>
                <a:ea typeface="+mn-ea"/>
                <a:sym typeface="华文楷体" pitchFamily="2" charset="-122"/>
              </a:rPr>
              <a:t>生信息，学生信息须严格按照模板的要求填写</a:t>
            </a:r>
            <a:r>
              <a:rPr kumimoji="0" lang="zh-CN" altLang="en-US" sz="1800" dirty="0" smtClean="0">
                <a:solidFill>
                  <a:srgbClr val="FFFFFF"/>
                </a:solidFill>
                <a:latin typeface="+mn-ea"/>
                <a:ea typeface="+mn-ea"/>
                <a:sym typeface="华文楷体" pitchFamily="2" charset="-122"/>
              </a:rPr>
              <a:t>，学生学籍号、姓名、性别、家长姓名和家长联系电话必填，学</a:t>
            </a:r>
            <a:r>
              <a:rPr kumimoji="0" lang="zh-CN" altLang="en-US" sz="1800" dirty="0">
                <a:solidFill>
                  <a:srgbClr val="FFFFFF"/>
                </a:solidFill>
                <a:latin typeface="+mn-ea"/>
                <a:ea typeface="+mn-ea"/>
                <a:sym typeface="华文楷体" pitchFamily="2" charset="-122"/>
              </a:rPr>
              <a:t>号、电话以及</a:t>
            </a:r>
            <a:r>
              <a:rPr kumimoji="0" lang="en-US" altLang="zh-CN" sz="1800" dirty="0">
                <a:solidFill>
                  <a:srgbClr val="FFFFFF"/>
                </a:solidFill>
                <a:latin typeface="+mn-ea"/>
                <a:ea typeface="+mn-ea"/>
              </a:rPr>
              <a:t>QQ</a:t>
            </a:r>
            <a:r>
              <a:rPr kumimoji="0" lang="zh-CN" altLang="en-US" sz="1800" dirty="0">
                <a:solidFill>
                  <a:srgbClr val="FFFFFF"/>
                </a:solidFill>
                <a:latin typeface="+mn-ea"/>
                <a:ea typeface="+mn-ea"/>
                <a:sym typeface="华文楷体" pitchFamily="2" charset="-122"/>
              </a:rPr>
              <a:t>设置为文本格式，出生日期以短横线</a:t>
            </a:r>
            <a:r>
              <a:rPr kumimoji="0" lang="zh-CN" altLang="en-US" sz="1800" dirty="0" smtClean="0">
                <a:solidFill>
                  <a:srgbClr val="FFFFFF"/>
                </a:solidFill>
                <a:latin typeface="+mn-ea"/>
                <a:ea typeface="+mn-ea"/>
                <a:sym typeface="华文楷体" pitchFamily="2" charset="-122"/>
              </a:rPr>
              <a:t>连接</a:t>
            </a:r>
            <a:endParaRPr kumimoji="0" lang="zh-CN" altLang="en-US" sz="1800" dirty="0">
              <a:solidFill>
                <a:srgbClr val="FFFFFF"/>
              </a:solidFill>
              <a:latin typeface="+mn-ea"/>
              <a:ea typeface="+mn-ea"/>
              <a:sym typeface="华文楷体" pitchFamily="2" charset="-122"/>
            </a:endParaRPr>
          </a:p>
        </p:txBody>
      </p:sp>
      <p:sp>
        <p:nvSpPr>
          <p:cNvPr id="30737" name="矩形 26"/>
          <p:cNvSpPr>
            <a:spLocks noChangeArrowheads="1"/>
          </p:cNvSpPr>
          <p:nvPr/>
        </p:nvSpPr>
        <p:spPr bwMode="auto">
          <a:xfrm>
            <a:off x="3438861" y="2613422"/>
            <a:ext cx="2109787" cy="525463"/>
          </a:xfrm>
          <a:prstGeom prst="rect">
            <a:avLst/>
          </a:prstGeom>
          <a:solidFill>
            <a:srgbClr val="11445B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下载学生信息表格</a:t>
            </a:r>
          </a:p>
        </p:txBody>
      </p:sp>
      <p:sp>
        <p:nvSpPr>
          <p:cNvPr id="30740" name="矩形 36"/>
          <p:cNvSpPr>
            <a:spLocks noChangeArrowheads="1"/>
          </p:cNvSpPr>
          <p:nvPr/>
        </p:nvSpPr>
        <p:spPr bwMode="auto">
          <a:xfrm>
            <a:off x="4470040" y="2499519"/>
            <a:ext cx="2598737" cy="668337"/>
          </a:xfrm>
          <a:prstGeom prst="rect">
            <a:avLst/>
          </a:prstGeom>
          <a:solidFill>
            <a:srgbClr val="11445B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勾选学生姓名左侧复选框，点击进行批量删除</a:t>
            </a:r>
          </a:p>
        </p:txBody>
      </p:sp>
      <p:sp>
        <p:nvSpPr>
          <p:cNvPr id="30741" name="矩形 45"/>
          <p:cNvSpPr>
            <a:spLocks noChangeArrowheads="1"/>
          </p:cNvSpPr>
          <p:nvPr/>
        </p:nvSpPr>
        <p:spPr bwMode="auto">
          <a:xfrm>
            <a:off x="9586913" y="3068638"/>
            <a:ext cx="442912" cy="306387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30742" name="矩形 46"/>
          <p:cNvSpPr>
            <a:spLocks noChangeArrowheads="1"/>
          </p:cNvSpPr>
          <p:nvPr/>
        </p:nvSpPr>
        <p:spPr bwMode="auto">
          <a:xfrm>
            <a:off x="10029825" y="3068638"/>
            <a:ext cx="633413" cy="306387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30743" name="矩形 47"/>
          <p:cNvSpPr>
            <a:spLocks noChangeArrowheads="1"/>
          </p:cNvSpPr>
          <p:nvPr/>
        </p:nvSpPr>
        <p:spPr bwMode="auto">
          <a:xfrm>
            <a:off x="10663238" y="3065463"/>
            <a:ext cx="928687" cy="309562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30746" name="矩形 62"/>
          <p:cNvSpPr>
            <a:spLocks noChangeArrowheads="1"/>
          </p:cNvSpPr>
          <p:nvPr/>
        </p:nvSpPr>
        <p:spPr bwMode="auto">
          <a:xfrm>
            <a:off x="7975555" y="1884901"/>
            <a:ext cx="2546350" cy="927100"/>
          </a:xfrm>
          <a:prstGeom prst="rect">
            <a:avLst/>
          </a:prstGeom>
          <a:solidFill>
            <a:srgbClr val="11445B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 dirty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禁用之后</a:t>
            </a:r>
            <a:r>
              <a:rPr kumimoji="0" lang="zh-CN" altLang="en-US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，学生</a:t>
            </a:r>
            <a:r>
              <a:rPr kumimoji="0" lang="zh-CN" altLang="en-US" sz="1800" dirty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无法登录系统；点击激活</a:t>
            </a:r>
            <a:r>
              <a:rPr kumimoji="0" lang="zh-CN" altLang="en-US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，学生</a:t>
            </a:r>
            <a:r>
              <a:rPr kumimoji="0" lang="zh-CN" altLang="en-US" sz="1800" dirty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恢复登录权限</a:t>
            </a:r>
          </a:p>
        </p:txBody>
      </p:sp>
      <p:sp>
        <p:nvSpPr>
          <p:cNvPr id="30748" name="矩形 65"/>
          <p:cNvSpPr>
            <a:spLocks noChangeArrowheads="1"/>
          </p:cNvSpPr>
          <p:nvPr/>
        </p:nvSpPr>
        <p:spPr bwMode="auto">
          <a:xfrm>
            <a:off x="8799513" y="2056606"/>
            <a:ext cx="1689100" cy="785813"/>
          </a:xfrm>
          <a:prstGeom prst="rect">
            <a:avLst/>
          </a:prstGeom>
          <a:solidFill>
            <a:srgbClr val="11445B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 dirty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学生登录密码恢复为学号</a:t>
            </a:r>
          </a:p>
        </p:txBody>
      </p:sp>
      <p:sp>
        <p:nvSpPr>
          <p:cNvPr id="30751" name="矩形 73"/>
          <p:cNvSpPr>
            <a:spLocks noChangeArrowheads="1"/>
          </p:cNvSpPr>
          <p:nvPr/>
        </p:nvSpPr>
        <p:spPr bwMode="auto">
          <a:xfrm>
            <a:off x="9565606" y="1917406"/>
            <a:ext cx="2065089" cy="803049"/>
          </a:xfrm>
          <a:prstGeom prst="rect">
            <a:avLst/>
          </a:prstGeom>
          <a:solidFill>
            <a:srgbClr val="11445B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 dirty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家长登录密码</a:t>
            </a:r>
            <a:r>
              <a:rPr kumimoji="0" lang="zh-CN" altLang="en-US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恢复为当前登录账号</a:t>
            </a:r>
            <a:endParaRPr kumimoji="0" lang="zh-CN" altLang="en-US" sz="1800" dirty="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19" name="矩形 14"/>
          <p:cNvSpPr>
            <a:spLocks noChangeArrowheads="1"/>
          </p:cNvSpPr>
          <p:nvPr/>
        </p:nvSpPr>
        <p:spPr bwMode="auto">
          <a:xfrm>
            <a:off x="2088607" y="5111751"/>
            <a:ext cx="2117634" cy="988603"/>
          </a:xfrm>
          <a:prstGeom prst="rect">
            <a:avLst/>
          </a:prstGeom>
          <a:solidFill>
            <a:srgbClr val="11445B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录入、查看、下载学生信息，管理学生和家长密码</a:t>
            </a:r>
            <a:endParaRPr kumimoji="0" lang="zh-CN" altLang="en-US" sz="1800" dirty="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1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1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1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7" dur="1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9" dur="1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2" dur="1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4" dur="1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7" dur="1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9" dur="1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2" dur="1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4" dur="1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7" dur="1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9" dur="1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2" dur="1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nimBg="1"/>
      <p:bldP spid="30725" grpId="0" bldLvl="0" animBg="1" autoUpdateAnimBg="0"/>
      <p:bldP spid="30725" grpId="1" animBg="1"/>
      <p:bldP spid="30726" grpId="0" bldLvl="0" animBg="1" autoUpdateAnimBg="0"/>
      <p:bldP spid="30726" grpId="1" animBg="1"/>
      <p:bldP spid="30727" grpId="0" bldLvl="0" animBg="1" autoUpdateAnimBg="0"/>
      <p:bldP spid="30727" grpId="1" animBg="1"/>
      <p:bldP spid="30728" grpId="0" bldLvl="0" animBg="1" autoUpdateAnimBg="0"/>
      <p:bldP spid="30728" grpId="1" animBg="1"/>
      <p:bldP spid="30731" grpId="0" bldLvl="0" animBg="1" autoUpdateAnimBg="0"/>
      <p:bldP spid="30731" grpId="1" animBg="1"/>
      <p:bldP spid="30734" grpId="0" bldLvl="0" animBg="1" autoUpdateAnimBg="0"/>
      <p:bldP spid="30734" grpId="1" animBg="1"/>
      <p:bldP spid="30737" grpId="0" bldLvl="0" animBg="1" autoUpdateAnimBg="0"/>
      <p:bldP spid="30737" grpId="1" animBg="1"/>
      <p:bldP spid="30740" grpId="0" bldLvl="0" animBg="1" autoUpdateAnimBg="0"/>
      <p:bldP spid="30740" grpId="1" animBg="1"/>
      <p:bldP spid="30741" grpId="0" bldLvl="0" animBg="1" autoUpdateAnimBg="0"/>
      <p:bldP spid="30741" grpId="1" animBg="1"/>
      <p:bldP spid="30742" grpId="0" bldLvl="0" animBg="1" autoUpdateAnimBg="0"/>
      <p:bldP spid="30742" grpId="1" animBg="1"/>
      <p:bldP spid="30743" grpId="0" bldLvl="0" animBg="1" autoUpdateAnimBg="0"/>
      <p:bldP spid="30746" grpId="0" bldLvl="0" animBg="1" autoUpdateAnimBg="0"/>
      <p:bldP spid="30746" grpId="1" animBg="1"/>
      <p:bldP spid="30748" grpId="0" bldLvl="0" animBg="1" autoUpdateAnimBg="0"/>
      <p:bldP spid="30748" grpId="1" animBg="1"/>
      <p:bldP spid="30751" grpId="0" bldLvl="0" animBg="1" autoUpdateAnimBg="0"/>
      <p:bldP spid="19" grpId="0" bldLvl="0" animBg="1" autoUpdateAnimBg="0"/>
      <p:bldP spid="19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68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561200"/>
            <a:ext cx="12192000" cy="5316541"/>
          </a:xfrm>
          <a:prstGeom prst="rect">
            <a:avLst/>
          </a:prstGeom>
        </p:spPr>
      </p:pic>
      <p:sp>
        <p:nvSpPr>
          <p:cNvPr id="44034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779463" y="0"/>
            <a:ext cx="5316537" cy="1368425"/>
          </a:xfrm>
        </p:spPr>
        <p:txBody>
          <a:bodyPr/>
          <a:lstStyle/>
          <a:p>
            <a:pPr marL="0" indent="0" eaLnBrk="1" hangingPunct="1"/>
            <a:r>
              <a:rPr kumimoji="0" lang="zh-CN" altLang="en-US" sz="4800" dirty="0" smtClean="0"/>
              <a:t>班主任</a:t>
            </a:r>
            <a:br>
              <a:rPr kumimoji="0" lang="zh-CN" altLang="en-US" sz="4800" dirty="0" smtClean="0"/>
            </a:br>
            <a:r>
              <a:rPr kumimoji="0" lang="zh-CN" altLang="en-US" sz="4800" dirty="0" smtClean="0"/>
              <a:t>           ——</a:t>
            </a:r>
            <a:r>
              <a:rPr kumimoji="0" lang="zh-CN" altLang="en-US" sz="3600" dirty="0" smtClean="0"/>
              <a:t>成绩管理</a:t>
            </a:r>
          </a:p>
        </p:txBody>
      </p:sp>
      <p:sp>
        <p:nvSpPr>
          <p:cNvPr id="31748" name="矩形 7"/>
          <p:cNvSpPr>
            <a:spLocks noChangeArrowheads="1"/>
          </p:cNvSpPr>
          <p:nvPr/>
        </p:nvSpPr>
        <p:spPr bwMode="auto">
          <a:xfrm>
            <a:off x="8944804" y="2142227"/>
            <a:ext cx="2762664" cy="883894"/>
          </a:xfrm>
          <a:prstGeom prst="rect">
            <a:avLst/>
          </a:prstGeom>
          <a:solidFill>
            <a:srgbClr val="11445B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无效优生：总分在班级排名</a:t>
            </a:r>
            <a:r>
              <a:rPr kumimoji="0" lang="en-US" altLang="zh-CN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60%</a:t>
            </a:r>
            <a:r>
              <a:rPr kumimoji="0" lang="zh-CN" altLang="en-US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以后，单科班级排名前</a:t>
            </a:r>
            <a:r>
              <a:rPr kumimoji="0" lang="en-US" altLang="zh-CN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10%</a:t>
            </a:r>
            <a:endParaRPr kumimoji="0" lang="zh-CN" altLang="en-US" sz="1800" dirty="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31749" name="矩形 8"/>
          <p:cNvSpPr>
            <a:spLocks noChangeArrowheads="1"/>
          </p:cNvSpPr>
          <p:nvPr/>
        </p:nvSpPr>
        <p:spPr bwMode="auto">
          <a:xfrm>
            <a:off x="11887200" y="1255713"/>
            <a:ext cx="428625" cy="5602287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31751" name="矩形 11"/>
          <p:cNvSpPr>
            <a:spLocks noChangeArrowheads="1"/>
          </p:cNvSpPr>
          <p:nvPr/>
        </p:nvSpPr>
        <p:spPr bwMode="auto">
          <a:xfrm>
            <a:off x="521909" y="5486398"/>
            <a:ext cx="842868" cy="395787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31752" name="矩形 12"/>
          <p:cNvSpPr>
            <a:spLocks noChangeArrowheads="1"/>
          </p:cNvSpPr>
          <p:nvPr/>
        </p:nvSpPr>
        <p:spPr bwMode="auto">
          <a:xfrm>
            <a:off x="2084528" y="1947791"/>
            <a:ext cx="1032666" cy="49453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31753" name="矩形 13"/>
          <p:cNvSpPr>
            <a:spLocks noChangeArrowheads="1"/>
          </p:cNvSpPr>
          <p:nvPr/>
        </p:nvSpPr>
        <p:spPr bwMode="auto">
          <a:xfrm>
            <a:off x="1068051" y="2736573"/>
            <a:ext cx="2834233" cy="1545554"/>
          </a:xfrm>
          <a:prstGeom prst="rect">
            <a:avLst/>
          </a:prstGeom>
          <a:solidFill>
            <a:srgbClr val="11445B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查看班级总成绩及各科成绩分析（包括优生率、良好率、合格率、差生率、全科合格率、最高分、最低分及平均分）和走势图</a:t>
            </a:r>
            <a:endParaRPr kumimoji="0" lang="zh-CN" altLang="en-US" sz="1800" dirty="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9" name="矩形 12"/>
          <p:cNvSpPr>
            <a:spLocks noChangeArrowheads="1"/>
          </p:cNvSpPr>
          <p:nvPr/>
        </p:nvSpPr>
        <p:spPr bwMode="auto">
          <a:xfrm>
            <a:off x="4755323" y="2584174"/>
            <a:ext cx="1340677" cy="1978788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10" name="矩形 13"/>
          <p:cNvSpPr>
            <a:spLocks noChangeArrowheads="1"/>
          </p:cNvSpPr>
          <p:nvPr/>
        </p:nvSpPr>
        <p:spPr bwMode="auto">
          <a:xfrm>
            <a:off x="2740094" y="4755737"/>
            <a:ext cx="6251506" cy="889688"/>
          </a:xfrm>
          <a:prstGeom prst="rect">
            <a:avLst/>
          </a:prstGeom>
          <a:solidFill>
            <a:srgbClr val="11445B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分数汇总显示学生各科分数、总分、班级排名及毕总升总；总分显示学生班级年级排名及名次变化；</a:t>
            </a:r>
            <a:endParaRPr kumimoji="0" lang="en-US" altLang="zh-CN" sz="1800" dirty="0" smtClean="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分别选择各科目查看各科分数及名次变化</a:t>
            </a:r>
            <a:endParaRPr kumimoji="0" lang="zh-CN" altLang="en-US" sz="1800" dirty="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15" name="矩形 12"/>
          <p:cNvSpPr>
            <a:spLocks noChangeArrowheads="1"/>
          </p:cNvSpPr>
          <p:nvPr/>
        </p:nvSpPr>
        <p:spPr bwMode="auto">
          <a:xfrm>
            <a:off x="2084527" y="4678422"/>
            <a:ext cx="9325595" cy="465551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16" name="矩形 11"/>
          <p:cNvSpPr>
            <a:spLocks noChangeArrowheads="1"/>
          </p:cNvSpPr>
          <p:nvPr/>
        </p:nvSpPr>
        <p:spPr bwMode="auto">
          <a:xfrm>
            <a:off x="10427253" y="3350323"/>
            <a:ext cx="848139" cy="318053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17" name="矩形 7"/>
          <p:cNvSpPr>
            <a:spLocks noChangeArrowheads="1"/>
          </p:cNvSpPr>
          <p:nvPr/>
        </p:nvSpPr>
        <p:spPr bwMode="auto">
          <a:xfrm>
            <a:off x="7676736" y="2254349"/>
            <a:ext cx="2762664" cy="883894"/>
          </a:xfrm>
          <a:prstGeom prst="rect">
            <a:avLst/>
          </a:prstGeom>
          <a:solidFill>
            <a:srgbClr val="11445B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弱势学生：总分在班级排名前</a:t>
            </a:r>
            <a:r>
              <a:rPr kumimoji="0" lang="en-US" altLang="zh-CN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20%</a:t>
            </a:r>
            <a:r>
              <a:rPr kumimoji="0" lang="zh-CN" altLang="en-US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，单科分数班级排名</a:t>
            </a:r>
            <a:r>
              <a:rPr kumimoji="0" lang="en-US" altLang="zh-CN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60%</a:t>
            </a:r>
            <a:r>
              <a:rPr kumimoji="0" lang="zh-CN" altLang="en-US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以后</a:t>
            </a:r>
            <a:endParaRPr kumimoji="0" lang="zh-CN" altLang="en-US" sz="1800" dirty="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18" name="矩形 11"/>
          <p:cNvSpPr>
            <a:spLocks noChangeArrowheads="1"/>
          </p:cNvSpPr>
          <p:nvPr/>
        </p:nvSpPr>
        <p:spPr bwMode="auto">
          <a:xfrm>
            <a:off x="11157227" y="3347846"/>
            <a:ext cx="848139" cy="318053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13007" y="4170514"/>
            <a:ext cx="9746837" cy="509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" dur="1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" dur="1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3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8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6" dur="1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bldLvl="0" animBg="1" autoUpdateAnimBg="0"/>
      <p:bldP spid="31749" grpId="0" bldLvl="0" animBg="1" autoUpdateAnimBg="0"/>
      <p:bldP spid="31749" grpId="1" animBg="1"/>
      <p:bldP spid="31752" grpId="0" bldLvl="0" animBg="1" autoUpdateAnimBg="0"/>
      <p:bldP spid="31752" grpId="1" animBg="1"/>
      <p:bldP spid="31753" grpId="0" bldLvl="0" animBg="1" autoUpdateAnimBg="0"/>
      <p:bldP spid="31753" grpId="1" animBg="1"/>
      <p:bldP spid="9" grpId="0" bldLvl="0" animBg="1" autoUpdateAnimBg="0"/>
      <p:bldP spid="9" grpId="1" animBg="1"/>
      <p:bldP spid="10" grpId="0" bldLvl="0" animBg="1" autoUpdateAnimBg="0"/>
      <p:bldP spid="10" grpId="1" animBg="1"/>
      <p:bldP spid="15" grpId="0" bldLvl="0" animBg="1" autoUpdateAnimBg="0"/>
      <p:bldP spid="15" grpId="1" animBg="1"/>
      <p:bldP spid="16" grpId="0" bldLvl="0" animBg="1" autoUpdateAnimBg="0"/>
      <p:bldP spid="16" grpId="1" animBg="1"/>
      <p:bldP spid="17" grpId="0" bldLvl="0" animBg="1" autoUpdateAnimBg="0"/>
      <p:bldP spid="17" grpId="2" animBg="1"/>
      <p:bldP spid="18" grpId="0" bldLvl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68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561200"/>
            <a:ext cx="12192000" cy="5316541"/>
          </a:xfrm>
          <a:prstGeom prst="rect">
            <a:avLst/>
          </a:prstGeom>
        </p:spPr>
      </p:pic>
      <p:sp>
        <p:nvSpPr>
          <p:cNvPr id="44034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779463" y="0"/>
            <a:ext cx="5316537" cy="1368425"/>
          </a:xfrm>
        </p:spPr>
        <p:txBody>
          <a:bodyPr/>
          <a:lstStyle/>
          <a:p>
            <a:pPr marL="0" indent="0" eaLnBrk="1" hangingPunct="1"/>
            <a:r>
              <a:rPr kumimoji="0" lang="zh-CN" altLang="en-US" sz="4800" dirty="0" smtClean="0"/>
              <a:t>班主任</a:t>
            </a:r>
            <a:br>
              <a:rPr kumimoji="0" lang="zh-CN" altLang="en-US" sz="4800" dirty="0" smtClean="0"/>
            </a:br>
            <a:r>
              <a:rPr kumimoji="0" lang="zh-CN" altLang="en-US" sz="4800" dirty="0" smtClean="0"/>
              <a:t>           ——</a:t>
            </a:r>
            <a:r>
              <a:rPr kumimoji="0" lang="zh-CN" altLang="en-US" sz="3600" dirty="0" smtClean="0"/>
              <a:t>成绩管理</a:t>
            </a:r>
          </a:p>
        </p:txBody>
      </p:sp>
      <p:sp>
        <p:nvSpPr>
          <p:cNvPr id="31748" name="矩形 7"/>
          <p:cNvSpPr>
            <a:spLocks noChangeArrowheads="1"/>
          </p:cNvSpPr>
          <p:nvPr/>
        </p:nvSpPr>
        <p:spPr bwMode="auto">
          <a:xfrm>
            <a:off x="8944804" y="2142227"/>
            <a:ext cx="2762664" cy="883894"/>
          </a:xfrm>
          <a:prstGeom prst="rect">
            <a:avLst/>
          </a:prstGeom>
          <a:solidFill>
            <a:srgbClr val="11445B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无效优生：总分在班级排名</a:t>
            </a:r>
            <a:r>
              <a:rPr kumimoji="0" lang="en-US" altLang="zh-CN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60%</a:t>
            </a:r>
            <a:r>
              <a:rPr kumimoji="0" lang="zh-CN" altLang="en-US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以后，单科班级排名前</a:t>
            </a:r>
            <a:r>
              <a:rPr kumimoji="0" lang="en-US" altLang="zh-CN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10%</a:t>
            </a:r>
            <a:endParaRPr kumimoji="0" lang="zh-CN" altLang="en-US" sz="1800" dirty="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31749" name="矩形 8"/>
          <p:cNvSpPr>
            <a:spLocks noChangeArrowheads="1"/>
          </p:cNvSpPr>
          <p:nvPr/>
        </p:nvSpPr>
        <p:spPr bwMode="auto">
          <a:xfrm>
            <a:off x="11887200" y="1255713"/>
            <a:ext cx="428625" cy="5602287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31751" name="矩形 11"/>
          <p:cNvSpPr>
            <a:spLocks noChangeArrowheads="1"/>
          </p:cNvSpPr>
          <p:nvPr/>
        </p:nvSpPr>
        <p:spPr bwMode="auto">
          <a:xfrm>
            <a:off x="521909" y="5486398"/>
            <a:ext cx="842868" cy="395787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31752" name="矩形 12"/>
          <p:cNvSpPr>
            <a:spLocks noChangeArrowheads="1"/>
          </p:cNvSpPr>
          <p:nvPr/>
        </p:nvSpPr>
        <p:spPr bwMode="auto">
          <a:xfrm>
            <a:off x="2084528" y="1947791"/>
            <a:ext cx="1032666" cy="49453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31753" name="矩形 13"/>
          <p:cNvSpPr>
            <a:spLocks noChangeArrowheads="1"/>
          </p:cNvSpPr>
          <p:nvPr/>
        </p:nvSpPr>
        <p:spPr bwMode="auto">
          <a:xfrm>
            <a:off x="1068051" y="2736573"/>
            <a:ext cx="2834233" cy="1545554"/>
          </a:xfrm>
          <a:prstGeom prst="rect">
            <a:avLst/>
          </a:prstGeom>
          <a:solidFill>
            <a:srgbClr val="11445B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查看班级总成绩及各科成绩分析（包括优生率、良好率、合格率、差生率、全科合格率、最高分、最低分及平均分）和走势图</a:t>
            </a:r>
            <a:endParaRPr kumimoji="0" lang="zh-CN" altLang="en-US" sz="1800" dirty="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9" name="矩形 12"/>
          <p:cNvSpPr>
            <a:spLocks noChangeArrowheads="1"/>
          </p:cNvSpPr>
          <p:nvPr/>
        </p:nvSpPr>
        <p:spPr bwMode="auto">
          <a:xfrm>
            <a:off x="4755323" y="2584174"/>
            <a:ext cx="1340677" cy="1978788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10" name="矩形 13"/>
          <p:cNvSpPr>
            <a:spLocks noChangeArrowheads="1"/>
          </p:cNvSpPr>
          <p:nvPr/>
        </p:nvSpPr>
        <p:spPr bwMode="auto">
          <a:xfrm>
            <a:off x="2740094" y="4755737"/>
            <a:ext cx="6251506" cy="889688"/>
          </a:xfrm>
          <a:prstGeom prst="rect">
            <a:avLst/>
          </a:prstGeom>
          <a:solidFill>
            <a:srgbClr val="11445B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分数汇总显示学生各科分数、总分、班级排名及毕总升总；总分显示学生班级年级排名及名次变化；</a:t>
            </a:r>
            <a:endParaRPr kumimoji="0" lang="en-US" altLang="zh-CN" sz="1800" dirty="0" smtClean="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分别选择各科目查看各科分数及名次变化</a:t>
            </a:r>
            <a:endParaRPr kumimoji="0" lang="zh-CN" altLang="en-US" sz="1800" dirty="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15" name="矩形 12"/>
          <p:cNvSpPr>
            <a:spLocks noChangeArrowheads="1"/>
          </p:cNvSpPr>
          <p:nvPr/>
        </p:nvSpPr>
        <p:spPr bwMode="auto">
          <a:xfrm>
            <a:off x="2084527" y="4678422"/>
            <a:ext cx="9325595" cy="465551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16" name="矩形 11"/>
          <p:cNvSpPr>
            <a:spLocks noChangeArrowheads="1"/>
          </p:cNvSpPr>
          <p:nvPr/>
        </p:nvSpPr>
        <p:spPr bwMode="auto">
          <a:xfrm>
            <a:off x="10427253" y="3350323"/>
            <a:ext cx="848139" cy="318053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17" name="矩形 7"/>
          <p:cNvSpPr>
            <a:spLocks noChangeArrowheads="1"/>
          </p:cNvSpPr>
          <p:nvPr/>
        </p:nvSpPr>
        <p:spPr bwMode="auto">
          <a:xfrm>
            <a:off x="7676736" y="2254349"/>
            <a:ext cx="2762664" cy="883894"/>
          </a:xfrm>
          <a:prstGeom prst="rect">
            <a:avLst/>
          </a:prstGeom>
          <a:solidFill>
            <a:srgbClr val="11445B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弱势学生：总分在班级排名前</a:t>
            </a:r>
            <a:r>
              <a:rPr kumimoji="0" lang="en-US" altLang="zh-CN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20%</a:t>
            </a:r>
            <a:r>
              <a:rPr kumimoji="0" lang="zh-CN" altLang="en-US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，单科分数班级排名</a:t>
            </a:r>
            <a:r>
              <a:rPr kumimoji="0" lang="en-US" altLang="zh-CN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60%</a:t>
            </a:r>
            <a:r>
              <a:rPr kumimoji="0" lang="zh-CN" altLang="en-US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以后</a:t>
            </a:r>
            <a:endParaRPr kumimoji="0" lang="zh-CN" altLang="en-US" sz="1800" dirty="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18" name="矩形 11"/>
          <p:cNvSpPr>
            <a:spLocks noChangeArrowheads="1"/>
          </p:cNvSpPr>
          <p:nvPr/>
        </p:nvSpPr>
        <p:spPr bwMode="auto">
          <a:xfrm>
            <a:off x="11157227" y="3347846"/>
            <a:ext cx="848139" cy="318053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13007" y="4170514"/>
            <a:ext cx="9746837" cy="50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36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" dur="1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" dur="1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3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8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6" dur="1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bldLvl="0" animBg="1" autoUpdateAnimBg="0"/>
      <p:bldP spid="31749" grpId="0" bldLvl="0" animBg="1" autoUpdateAnimBg="0"/>
      <p:bldP spid="31749" grpId="1" animBg="1"/>
      <p:bldP spid="31752" grpId="0" bldLvl="0" animBg="1" autoUpdateAnimBg="0"/>
      <p:bldP spid="31752" grpId="1" animBg="1"/>
      <p:bldP spid="31753" grpId="0" bldLvl="0" animBg="1" autoUpdateAnimBg="0"/>
      <p:bldP spid="31753" grpId="1" animBg="1"/>
      <p:bldP spid="9" grpId="0" bldLvl="0" animBg="1" autoUpdateAnimBg="0"/>
      <p:bldP spid="9" grpId="1" animBg="1"/>
      <p:bldP spid="10" grpId="0" bldLvl="0" animBg="1" autoUpdateAnimBg="0"/>
      <p:bldP spid="10" grpId="1" animBg="1"/>
      <p:bldP spid="15" grpId="0" bldLvl="0" animBg="1" autoUpdateAnimBg="0"/>
      <p:bldP spid="15" grpId="1" animBg="1"/>
      <p:bldP spid="16" grpId="0" bldLvl="0" animBg="1" autoUpdateAnimBg="0"/>
      <p:bldP spid="16" grpId="1" animBg="1"/>
      <p:bldP spid="17" grpId="0" bldLvl="0" animBg="1" autoUpdateAnimBg="0"/>
      <p:bldP spid="17" grpId="1" animBg="1"/>
      <p:bldP spid="18" grpId="0" bldLvl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68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779463" y="0"/>
            <a:ext cx="5316537" cy="1368425"/>
          </a:xfrm>
        </p:spPr>
        <p:txBody>
          <a:bodyPr/>
          <a:lstStyle/>
          <a:p>
            <a:pPr marL="0" indent="0" eaLnBrk="1" hangingPunct="1"/>
            <a:r>
              <a:rPr kumimoji="0" lang="zh-CN" altLang="en-US" sz="4800" dirty="0" smtClean="0"/>
              <a:t>班主任</a:t>
            </a:r>
            <a:br>
              <a:rPr kumimoji="0" lang="zh-CN" altLang="en-US" sz="4800" dirty="0" smtClean="0"/>
            </a:br>
            <a:r>
              <a:rPr kumimoji="0" lang="zh-CN" altLang="en-US" sz="4800" dirty="0" smtClean="0"/>
              <a:t>           ——</a:t>
            </a:r>
            <a:r>
              <a:rPr kumimoji="0" lang="zh-CN" altLang="en-US" sz="3600" dirty="0" smtClean="0"/>
              <a:t>年级成绩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4650"/>
            <a:ext cx="12198277" cy="3504768"/>
          </a:xfrm>
          <a:prstGeom prst="rect">
            <a:avLst/>
          </a:prstGeom>
        </p:spPr>
      </p:pic>
      <p:sp>
        <p:nvSpPr>
          <p:cNvPr id="19" name="矩形 12"/>
          <p:cNvSpPr>
            <a:spLocks noChangeArrowheads="1"/>
          </p:cNvSpPr>
          <p:nvPr/>
        </p:nvSpPr>
        <p:spPr bwMode="auto">
          <a:xfrm>
            <a:off x="596888" y="4594010"/>
            <a:ext cx="1032666" cy="49453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20" name="矩形 13"/>
          <p:cNvSpPr>
            <a:spLocks noChangeArrowheads="1"/>
          </p:cNvSpPr>
          <p:nvPr/>
        </p:nvSpPr>
        <p:spPr bwMode="auto">
          <a:xfrm>
            <a:off x="2226442" y="4465608"/>
            <a:ext cx="2885699" cy="622937"/>
          </a:xfrm>
          <a:prstGeom prst="rect">
            <a:avLst/>
          </a:prstGeom>
          <a:solidFill>
            <a:srgbClr val="11445B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查看全年级各班成绩分析</a:t>
            </a:r>
            <a:endParaRPr kumimoji="0" lang="zh-CN" altLang="en-US" sz="1800" dirty="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21" name="矩形 12"/>
          <p:cNvSpPr>
            <a:spLocks noChangeArrowheads="1"/>
          </p:cNvSpPr>
          <p:nvPr/>
        </p:nvSpPr>
        <p:spPr bwMode="auto">
          <a:xfrm>
            <a:off x="2799761" y="2074510"/>
            <a:ext cx="677730" cy="37774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22" name="矩形 13"/>
          <p:cNvSpPr>
            <a:spLocks noChangeArrowheads="1"/>
          </p:cNvSpPr>
          <p:nvPr/>
        </p:nvSpPr>
        <p:spPr bwMode="auto">
          <a:xfrm>
            <a:off x="4069097" y="2010311"/>
            <a:ext cx="1832939" cy="622054"/>
          </a:xfrm>
          <a:prstGeom prst="rect">
            <a:avLst/>
          </a:prstGeom>
          <a:solidFill>
            <a:srgbClr val="11445B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 dirty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以</a:t>
            </a:r>
            <a:r>
              <a:rPr kumimoji="0" lang="zh-CN" altLang="en-US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表格形式导出当前页面数据</a:t>
            </a:r>
            <a:endParaRPr kumimoji="0" lang="zh-CN" altLang="en-US" sz="1800" dirty="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23" name="矩形 12"/>
          <p:cNvSpPr>
            <a:spLocks noChangeArrowheads="1"/>
          </p:cNvSpPr>
          <p:nvPr/>
        </p:nvSpPr>
        <p:spPr bwMode="auto">
          <a:xfrm>
            <a:off x="11651672" y="4336473"/>
            <a:ext cx="506183" cy="440603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24" name="矩形 13"/>
          <p:cNvSpPr>
            <a:spLocks noChangeArrowheads="1"/>
          </p:cNvSpPr>
          <p:nvPr/>
        </p:nvSpPr>
        <p:spPr bwMode="auto">
          <a:xfrm>
            <a:off x="9469081" y="4276756"/>
            <a:ext cx="1503720" cy="634507"/>
          </a:xfrm>
          <a:prstGeom prst="rect">
            <a:avLst/>
          </a:prstGeom>
          <a:solidFill>
            <a:srgbClr val="11445B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查看各班级成绩详情</a:t>
            </a:r>
            <a:endParaRPr kumimoji="0" lang="zh-CN" altLang="en-US" sz="1800" dirty="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8935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7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0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 autoUpdateAnimBg="0"/>
      <p:bldP spid="19" grpId="1" animBg="1"/>
      <p:bldP spid="20" grpId="0" bldLvl="0" animBg="1" autoUpdateAnimBg="0"/>
      <p:bldP spid="20" grpId="1" animBg="1"/>
      <p:bldP spid="21" grpId="0" bldLvl="0" animBg="1" autoUpdateAnimBg="0"/>
      <p:bldP spid="21" grpId="1" animBg="1"/>
      <p:bldP spid="22" grpId="0" bldLvl="0" animBg="1" autoUpdateAnimBg="0"/>
      <p:bldP spid="22" grpId="1" animBg="1"/>
      <p:bldP spid="23" grpId="0" bldLvl="0" animBg="1" autoUpdateAnimBg="0"/>
      <p:bldP spid="23" grpId="1" animBg="1"/>
      <p:bldP spid="24" grpId="0" bldLvl="0" animBg="1" autoUpdateAnimBg="0"/>
      <p:bldP spid="24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68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779463" y="0"/>
            <a:ext cx="5316537" cy="1368425"/>
          </a:xfrm>
        </p:spPr>
        <p:txBody>
          <a:bodyPr/>
          <a:lstStyle/>
          <a:p>
            <a:pPr marL="0" indent="0" eaLnBrk="1" hangingPunct="1"/>
            <a:r>
              <a:rPr kumimoji="0" lang="zh-CN" altLang="en-US" sz="4800" dirty="0" smtClean="0"/>
              <a:t>班主任</a:t>
            </a:r>
            <a:br>
              <a:rPr kumimoji="0" lang="zh-CN" altLang="en-US" sz="4800" dirty="0" smtClean="0"/>
            </a:br>
            <a:r>
              <a:rPr kumimoji="0" lang="zh-CN" altLang="en-US" sz="4800" dirty="0" smtClean="0"/>
              <a:t>           ——</a:t>
            </a:r>
            <a:r>
              <a:rPr kumimoji="0" lang="zh-CN" altLang="en-US" sz="3600" dirty="0" smtClean="0"/>
              <a:t>年级成绩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958051"/>
            <a:ext cx="12192000" cy="4995483"/>
          </a:xfrm>
          <a:prstGeom prst="rect">
            <a:avLst/>
          </a:prstGeom>
        </p:spPr>
      </p:pic>
      <p:sp>
        <p:nvSpPr>
          <p:cNvPr id="11" name="矩形 3"/>
          <p:cNvSpPr>
            <a:spLocks noChangeArrowheads="1"/>
          </p:cNvSpPr>
          <p:nvPr/>
        </p:nvSpPr>
        <p:spPr bwMode="auto">
          <a:xfrm>
            <a:off x="251338" y="2953104"/>
            <a:ext cx="1056249" cy="367501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12" name="矩形 3"/>
          <p:cNvSpPr>
            <a:spLocks noChangeArrowheads="1"/>
          </p:cNvSpPr>
          <p:nvPr/>
        </p:nvSpPr>
        <p:spPr bwMode="auto">
          <a:xfrm>
            <a:off x="1307587" y="2953103"/>
            <a:ext cx="985237" cy="367502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13" name="矩形 3"/>
          <p:cNvSpPr>
            <a:spLocks noChangeArrowheads="1"/>
          </p:cNvSpPr>
          <p:nvPr/>
        </p:nvSpPr>
        <p:spPr bwMode="auto">
          <a:xfrm>
            <a:off x="2292824" y="2953103"/>
            <a:ext cx="985237" cy="367502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14" name="矩形 5"/>
          <p:cNvSpPr>
            <a:spLocks noChangeArrowheads="1"/>
          </p:cNvSpPr>
          <p:nvPr/>
        </p:nvSpPr>
        <p:spPr bwMode="auto">
          <a:xfrm>
            <a:off x="251338" y="3763966"/>
            <a:ext cx="2643287" cy="710602"/>
          </a:xfrm>
          <a:prstGeom prst="rect">
            <a:avLst/>
          </a:prstGeom>
          <a:solidFill>
            <a:srgbClr val="436F83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查看各班级各科平均分和年级平均分</a:t>
            </a:r>
            <a:endParaRPr kumimoji="0" lang="zh-CN" altLang="en-US" sz="1800" dirty="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15" name="矩形 5"/>
          <p:cNvSpPr>
            <a:spLocks noChangeArrowheads="1"/>
          </p:cNvSpPr>
          <p:nvPr/>
        </p:nvSpPr>
        <p:spPr bwMode="auto">
          <a:xfrm>
            <a:off x="651683" y="3752818"/>
            <a:ext cx="2297044" cy="1013608"/>
          </a:xfrm>
          <a:prstGeom prst="rect">
            <a:avLst/>
          </a:prstGeom>
          <a:solidFill>
            <a:srgbClr val="436F83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查看各科目及其他统计项的优生、合格、差生等情况</a:t>
            </a:r>
            <a:endParaRPr kumimoji="0" lang="zh-CN" altLang="en-US" sz="1800" dirty="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16" name="矩形 5"/>
          <p:cNvSpPr>
            <a:spLocks noChangeArrowheads="1"/>
          </p:cNvSpPr>
          <p:nvPr/>
        </p:nvSpPr>
        <p:spPr bwMode="auto">
          <a:xfrm>
            <a:off x="1548762" y="3750002"/>
            <a:ext cx="2473360" cy="848172"/>
          </a:xfrm>
          <a:prstGeom prst="rect">
            <a:avLst/>
          </a:prstGeom>
          <a:solidFill>
            <a:srgbClr val="436F83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对比各科目的优生率、合格率和差生率等比率</a:t>
            </a:r>
            <a:endParaRPr kumimoji="0" lang="zh-CN" altLang="en-US" sz="1800" dirty="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17" name="矩形 3"/>
          <p:cNvSpPr>
            <a:spLocks noChangeArrowheads="1"/>
          </p:cNvSpPr>
          <p:nvPr/>
        </p:nvSpPr>
        <p:spPr bwMode="auto">
          <a:xfrm>
            <a:off x="159064" y="2118895"/>
            <a:ext cx="727201" cy="401996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18" name="矩形 5"/>
          <p:cNvSpPr>
            <a:spLocks noChangeArrowheads="1"/>
          </p:cNvSpPr>
          <p:nvPr/>
        </p:nvSpPr>
        <p:spPr bwMode="auto">
          <a:xfrm>
            <a:off x="104109" y="2847297"/>
            <a:ext cx="1935706" cy="734453"/>
          </a:xfrm>
          <a:prstGeom prst="rect">
            <a:avLst/>
          </a:prstGeom>
          <a:solidFill>
            <a:srgbClr val="436F83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以表格形式导出当前页面数据</a:t>
            </a:r>
            <a:endParaRPr kumimoji="0" lang="zh-CN" altLang="en-US" sz="1800" dirty="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25" name="矩形 3"/>
          <p:cNvSpPr>
            <a:spLocks noChangeArrowheads="1"/>
          </p:cNvSpPr>
          <p:nvPr/>
        </p:nvSpPr>
        <p:spPr bwMode="auto">
          <a:xfrm>
            <a:off x="1087783" y="2118895"/>
            <a:ext cx="1050506" cy="401996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26" name="矩形 5"/>
          <p:cNvSpPr>
            <a:spLocks noChangeArrowheads="1"/>
          </p:cNvSpPr>
          <p:nvPr/>
        </p:nvSpPr>
        <p:spPr bwMode="auto">
          <a:xfrm>
            <a:off x="1059438" y="2847297"/>
            <a:ext cx="1725965" cy="734453"/>
          </a:xfrm>
          <a:prstGeom prst="rect">
            <a:avLst/>
          </a:prstGeom>
          <a:solidFill>
            <a:srgbClr val="436F83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统一导出各班级差生数据</a:t>
            </a:r>
            <a:endParaRPr kumimoji="0" lang="zh-CN" altLang="en-US" sz="1800" dirty="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27" name="矩形 3"/>
          <p:cNvSpPr>
            <a:spLocks noChangeArrowheads="1"/>
          </p:cNvSpPr>
          <p:nvPr/>
        </p:nvSpPr>
        <p:spPr bwMode="auto">
          <a:xfrm>
            <a:off x="11662117" y="4474568"/>
            <a:ext cx="529882" cy="291858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28" name="矩形 5"/>
          <p:cNvSpPr>
            <a:spLocks noChangeArrowheads="1"/>
          </p:cNvSpPr>
          <p:nvPr/>
        </p:nvSpPr>
        <p:spPr bwMode="auto">
          <a:xfrm>
            <a:off x="9707430" y="4228621"/>
            <a:ext cx="1401848" cy="739106"/>
          </a:xfrm>
          <a:prstGeom prst="rect">
            <a:avLst/>
          </a:prstGeom>
          <a:solidFill>
            <a:srgbClr val="436F83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查看班级学生个人成绩</a:t>
            </a:r>
            <a:endParaRPr kumimoji="0" lang="zh-CN" altLang="en-US" sz="1800" dirty="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0041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0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6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2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bldLvl="0" animBg="1" autoUpdateAnimBg="0"/>
      <p:bldP spid="14" grpId="1" animBg="1"/>
      <p:bldP spid="15" grpId="0" bldLvl="0" animBg="1" autoUpdateAnimBg="0"/>
      <p:bldP spid="15" grpId="1" animBg="1"/>
      <p:bldP spid="16" grpId="0" bldLvl="0" animBg="1" autoUpdateAnimBg="0"/>
      <p:bldP spid="16" grpId="1" animBg="1"/>
      <p:bldP spid="17" grpId="0" animBg="1"/>
      <p:bldP spid="17" grpId="1" animBg="1"/>
      <p:bldP spid="18" grpId="0" bldLvl="0" animBg="1" autoUpdateAnimBg="0"/>
      <p:bldP spid="18" grpId="1" animBg="1"/>
      <p:bldP spid="25" grpId="0" animBg="1"/>
      <p:bldP spid="25" grpId="1" animBg="1"/>
      <p:bldP spid="26" grpId="0" bldLvl="0" animBg="1" autoUpdateAnimBg="0"/>
      <p:bldP spid="26" grpId="1" animBg="1"/>
      <p:bldP spid="27" grpId="0" animBg="1"/>
      <p:bldP spid="27" grpId="1" animBg="1"/>
      <p:bldP spid="28" grpId="0" bldLvl="0" animBg="1" autoUpdateAnimBg="0"/>
      <p:bldP spid="28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68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779463" y="212725"/>
            <a:ext cx="6270625" cy="1477963"/>
          </a:xfrm>
        </p:spPr>
        <p:txBody>
          <a:bodyPr/>
          <a:lstStyle/>
          <a:p>
            <a:pPr marL="0" indent="0" eaLnBrk="1" hangingPunct="1"/>
            <a:r>
              <a:rPr kumimoji="0" lang="zh-CN" altLang="en-US" sz="4800" dirty="0" smtClean="0"/>
              <a:t>班主任</a:t>
            </a:r>
            <a:br>
              <a:rPr kumimoji="0" lang="zh-CN" altLang="en-US" sz="4800" dirty="0" smtClean="0"/>
            </a:br>
            <a:r>
              <a:rPr kumimoji="0" lang="zh-CN" altLang="en-US" sz="4800" dirty="0" smtClean="0"/>
              <a:t>           ——</a:t>
            </a:r>
            <a:r>
              <a:rPr kumimoji="0" lang="zh-CN" altLang="en-US" sz="3600" dirty="0" smtClean="0"/>
              <a:t>综合素质管理</a:t>
            </a:r>
          </a:p>
        </p:txBody>
      </p:sp>
      <p:pic>
        <p:nvPicPr>
          <p:cNvPr id="45059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7700"/>
            <a:ext cx="12180888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图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38" y="2505075"/>
            <a:ext cx="89662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矩形 4"/>
          <p:cNvSpPr>
            <a:spLocks noChangeArrowheads="1"/>
          </p:cNvSpPr>
          <p:nvPr/>
        </p:nvSpPr>
        <p:spPr bwMode="auto">
          <a:xfrm>
            <a:off x="630238" y="5780088"/>
            <a:ext cx="1092200" cy="471487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32774" name="矩形 5"/>
          <p:cNvSpPr>
            <a:spLocks noChangeArrowheads="1"/>
          </p:cNvSpPr>
          <p:nvPr/>
        </p:nvSpPr>
        <p:spPr bwMode="auto">
          <a:xfrm>
            <a:off x="4490114" y="2125663"/>
            <a:ext cx="1174726" cy="379412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32776" name="矩形 11"/>
          <p:cNvSpPr>
            <a:spLocks noChangeArrowheads="1"/>
          </p:cNvSpPr>
          <p:nvPr/>
        </p:nvSpPr>
        <p:spPr bwMode="auto">
          <a:xfrm>
            <a:off x="6090443" y="2053064"/>
            <a:ext cx="2794249" cy="794958"/>
          </a:xfrm>
          <a:prstGeom prst="rect">
            <a:avLst/>
          </a:prstGeom>
          <a:solidFill>
            <a:srgbClr val="11445B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查看学生考试成绩、综合素质成绩和综合评价成绩</a:t>
            </a:r>
            <a:endParaRPr kumimoji="0" lang="zh-CN" altLang="en-US" sz="1800" dirty="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8" name="矩形 11"/>
          <p:cNvSpPr>
            <a:spLocks noChangeArrowheads="1"/>
          </p:cNvSpPr>
          <p:nvPr/>
        </p:nvSpPr>
        <p:spPr bwMode="auto">
          <a:xfrm>
            <a:off x="2251870" y="5354638"/>
            <a:ext cx="2346634" cy="1019658"/>
          </a:xfrm>
          <a:prstGeom prst="rect">
            <a:avLst/>
          </a:prstGeom>
          <a:solidFill>
            <a:srgbClr val="11445B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管理学生综合素质成绩，进行查看、导入</a:t>
            </a:r>
            <a:r>
              <a:rPr kumimoji="0" lang="zh-CN" altLang="en-US" sz="1800" dirty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、</a:t>
            </a:r>
            <a:r>
              <a:rPr kumimoji="0" lang="zh-CN" altLang="en-US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导出等操作</a:t>
            </a:r>
            <a:endParaRPr kumimoji="0" lang="zh-CN" altLang="en-US" sz="1800" dirty="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1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1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6" dur="1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animBg="1"/>
      <p:bldP spid="32774" grpId="0" bldLvl="0" animBg="1" autoUpdateAnimBg="0"/>
      <p:bldP spid="32776" grpId="0" bldLvl="0" animBg="1" autoUpdateAnimBg="0"/>
      <p:bldP spid="8" grpId="0" bldLvl="0" animBg="1" autoUpdateAnimBg="0"/>
      <p:bldP spid="8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68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779463" y="287338"/>
            <a:ext cx="5316537" cy="1368425"/>
          </a:xfrm>
        </p:spPr>
        <p:txBody>
          <a:bodyPr/>
          <a:lstStyle/>
          <a:p>
            <a:pPr marL="0" indent="0" eaLnBrk="1" hangingPunct="1"/>
            <a:r>
              <a:rPr kumimoji="0" lang="zh-CN" altLang="en-US" sz="4800" dirty="0" smtClean="0"/>
              <a:t>班主任</a:t>
            </a:r>
            <a:br>
              <a:rPr kumimoji="0" lang="zh-CN" altLang="en-US" sz="4800" dirty="0" smtClean="0"/>
            </a:br>
            <a:r>
              <a:rPr kumimoji="0" lang="zh-CN" altLang="en-US" sz="4800" dirty="0" smtClean="0"/>
              <a:t>           ——</a:t>
            </a:r>
            <a:r>
              <a:rPr kumimoji="0" lang="zh-CN" altLang="en-US" sz="3600" dirty="0" smtClean="0"/>
              <a:t>考勤管理</a:t>
            </a:r>
          </a:p>
        </p:txBody>
      </p:sp>
      <p:pic>
        <p:nvPicPr>
          <p:cNvPr id="46083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1025"/>
            <a:ext cx="12192000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矩形 3"/>
          <p:cNvSpPr>
            <a:spLocks noChangeArrowheads="1"/>
          </p:cNvSpPr>
          <p:nvPr/>
        </p:nvSpPr>
        <p:spPr bwMode="auto">
          <a:xfrm>
            <a:off x="498475" y="6029325"/>
            <a:ext cx="1090613" cy="47307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5" name="矩形 11"/>
          <p:cNvSpPr>
            <a:spLocks noChangeArrowheads="1"/>
          </p:cNvSpPr>
          <p:nvPr/>
        </p:nvSpPr>
        <p:spPr bwMode="auto">
          <a:xfrm>
            <a:off x="2251870" y="5354638"/>
            <a:ext cx="1909313" cy="1147762"/>
          </a:xfrm>
          <a:prstGeom prst="rect">
            <a:avLst/>
          </a:prstGeom>
          <a:solidFill>
            <a:srgbClr val="11445B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记录学生异常出勤状况，正常出勤不作记录</a:t>
            </a:r>
            <a:endParaRPr kumimoji="0" lang="zh-CN" altLang="en-US" sz="1800" dirty="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nimBg="1"/>
      <p:bldP spid="5" grpId="0" bldLvl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68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779463" y="212725"/>
            <a:ext cx="5316537" cy="1368425"/>
          </a:xfrm>
        </p:spPr>
        <p:txBody>
          <a:bodyPr/>
          <a:lstStyle/>
          <a:p>
            <a:pPr marL="0" indent="0" eaLnBrk="1" hangingPunct="1"/>
            <a:r>
              <a:rPr kumimoji="0" lang="zh-CN" altLang="en-US" sz="4800" dirty="0" smtClean="0"/>
              <a:t>班主任</a:t>
            </a:r>
            <a:br>
              <a:rPr kumimoji="0" lang="zh-CN" altLang="en-US" sz="4800" dirty="0" smtClean="0"/>
            </a:br>
            <a:r>
              <a:rPr kumimoji="0" lang="zh-CN" altLang="en-US" sz="4800" dirty="0" smtClean="0"/>
              <a:t>           ——</a:t>
            </a:r>
            <a:r>
              <a:rPr kumimoji="0" lang="zh-CN" altLang="en-US" sz="3600" dirty="0" smtClean="0"/>
              <a:t>班级通知</a:t>
            </a:r>
          </a:p>
        </p:txBody>
      </p:sp>
      <p:pic>
        <p:nvPicPr>
          <p:cNvPr id="47107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7663"/>
            <a:ext cx="12192000" cy="524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矩形 3"/>
          <p:cNvSpPr>
            <a:spLocks noChangeArrowheads="1"/>
          </p:cNvSpPr>
          <p:nvPr/>
        </p:nvSpPr>
        <p:spPr bwMode="auto">
          <a:xfrm>
            <a:off x="527050" y="5440363"/>
            <a:ext cx="1092200" cy="471487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34823" name="矩形 7"/>
          <p:cNvSpPr>
            <a:spLocks noChangeArrowheads="1"/>
          </p:cNvSpPr>
          <p:nvPr/>
        </p:nvSpPr>
        <p:spPr bwMode="auto">
          <a:xfrm>
            <a:off x="2040283" y="4349750"/>
            <a:ext cx="3260587" cy="1562100"/>
          </a:xfrm>
          <a:prstGeom prst="rect">
            <a:avLst/>
          </a:prstGeom>
          <a:solidFill>
            <a:srgbClr val="11445B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 dirty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班主任发布班级通知可以</a:t>
            </a:r>
            <a:r>
              <a:rPr kumimoji="0" lang="zh-CN" altLang="en-US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选择对象，若选择所有人，家长和学生都能看到通知；若只选择学生或家长，则只会发送至学生或家长。</a:t>
            </a:r>
            <a:endParaRPr kumimoji="0" lang="zh-CN" altLang="en-US" sz="1800" dirty="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1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nimBg="1"/>
      <p:bldP spid="34823" grpId="0" bldLvl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68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779463" y="212725"/>
            <a:ext cx="6418262" cy="1368425"/>
          </a:xfrm>
        </p:spPr>
        <p:txBody>
          <a:bodyPr/>
          <a:lstStyle/>
          <a:p>
            <a:pPr marL="0" indent="0" eaLnBrk="1" hangingPunct="1"/>
            <a:r>
              <a:rPr kumimoji="0" lang="zh-CN" altLang="en-US" sz="4800" dirty="0" smtClean="0"/>
              <a:t>班主任</a:t>
            </a:r>
            <a:br>
              <a:rPr kumimoji="0" lang="zh-CN" altLang="en-US" sz="4800" dirty="0" smtClean="0"/>
            </a:br>
            <a:r>
              <a:rPr kumimoji="0" lang="zh-CN" altLang="en-US" sz="4800" dirty="0" smtClean="0"/>
              <a:t>          ——</a:t>
            </a:r>
            <a:r>
              <a:rPr kumimoji="0" lang="zh-CN" altLang="en-US" sz="3600" dirty="0" smtClean="0"/>
              <a:t>家长短信通知</a:t>
            </a:r>
          </a:p>
        </p:txBody>
      </p:sp>
      <p:pic>
        <p:nvPicPr>
          <p:cNvPr id="48131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4800"/>
            <a:ext cx="12192000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矩形 3"/>
          <p:cNvSpPr>
            <a:spLocks noChangeArrowheads="1"/>
          </p:cNvSpPr>
          <p:nvPr/>
        </p:nvSpPr>
        <p:spPr bwMode="auto">
          <a:xfrm>
            <a:off x="585788" y="5749925"/>
            <a:ext cx="1092200" cy="471488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35845" name="矩形 4"/>
          <p:cNvSpPr>
            <a:spLocks noChangeArrowheads="1"/>
          </p:cNvSpPr>
          <p:nvPr/>
        </p:nvSpPr>
        <p:spPr bwMode="auto">
          <a:xfrm>
            <a:off x="2224088" y="1581150"/>
            <a:ext cx="1093787" cy="54292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35846" name="矩形 5"/>
          <p:cNvSpPr>
            <a:spLocks noChangeArrowheads="1"/>
          </p:cNvSpPr>
          <p:nvPr/>
        </p:nvSpPr>
        <p:spPr bwMode="auto">
          <a:xfrm>
            <a:off x="1298713" y="4532243"/>
            <a:ext cx="1886416" cy="884480"/>
          </a:xfrm>
          <a:prstGeom prst="rect">
            <a:avLst/>
          </a:prstGeom>
          <a:solidFill>
            <a:srgbClr val="11445B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班主任发送</a:t>
            </a:r>
            <a:r>
              <a:rPr kumimoji="0" lang="zh-CN" altLang="en-US" sz="1800" dirty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免费短</a:t>
            </a:r>
            <a:r>
              <a:rPr kumimoji="0" lang="zh-CN" altLang="en-US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信至家长手机</a:t>
            </a:r>
            <a:endParaRPr kumimoji="0" lang="zh-CN" altLang="en-US" sz="1800" dirty="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05000" y="2366962"/>
            <a:ext cx="10287000" cy="4248150"/>
          </a:xfrm>
          <a:prstGeom prst="rect">
            <a:avLst/>
          </a:prstGeom>
        </p:spPr>
      </p:pic>
      <p:sp>
        <p:nvSpPr>
          <p:cNvPr id="8" name="矩形 5"/>
          <p:cNvSpPr>
            <a:spLocks noChangeArrowheads="1"/>
          </p:cNvSpPr>
          <p:nvPr/>
        </p:nvSpPr>
        <p:spPr bwMode="auto">
          <a:xfrm>
            <a:off x="6191733" y="850283"/>
            <a:ext cx="3503129" cy="1735932"/>
          </a:xfrm>
          <a:prstGeom prst="rect">
            <a:avLst/>
          </a:prstGeom>
          <a:solidFill>
            <a:srgbClr val="11445B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kumimoji="0" lang="zh-CN" altLang="en-US" sz="1800" dirty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输入</a:t>
            </a:r>
            <a:r>
              <a:rPr kumimoji="0" lang="zh-CN" altLang="en-US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标题，选择班级、学生姓名，编辑通知，点击</a:t>
            </a:r>
            <a:r>
              <a:rPr kumimoji="0" lang="en-US" altLang="zh-CN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【</a:t>
            </a:r>
            <a:r>
              <a:rPr kumimoji="0" lang="zh-CN" altLang="en-US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确定</a:t>
            </a:r>
            <a:r>
              <a:rPr kumimoji="0" lang="en-US" altLang="zh-CN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】</a:t>
            </a:r>
            <a:r>
              <a:rPr kumimoji="0" lang="zh-CN" altLang="en-US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，短信发送完成；若勾选</a:t>
            </a:r>
            <a:r>
              <a:rPr kumimoji="0" lang="en-US" altLang="zh-CN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【</a:t>
            </a:r>
            <a:r>
              <a:rPr kumimoji="0" lang="zh-CN" altLang="en-US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发送考试成绩</a:t>
            </a:r>
            <a:r>
              <a:rPr kumimoji="0" lang="en-US" altLang="zh-CN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】</a:t>
            </a:r>
            <a:r>
              <a:rPr kumimoji="0" lang="zh-CN" altLang="en-US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，选择考试名称后，系统就会将学生本</a:t>
            </a:r>
            <a:r>
              <a:rPr kumimoji="0" lang="zh-CN" altLang="en-US" sz="1800" dirty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次</a:t>
            </a:r>
            <a:r>
              <a:rPr kumimoji="0" lang="zh-CN" altLang="en-US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考试的各科成绩发送至家长手机</a:t>
            </a:r>
            <a:endParaRPr kumimoji="0" lang="zh-CN" altLang="en-US" sz="1800" dirty="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9" name="矩形 4"/>
          <p:cNvSpPr>
            <a:spLocks noChangeArrowheads="1"/>
          </p:cNvSpPr>
          <p:nvPr/>
        </p:nvSpPr>
        <p:spPr bwMode="auto">
          <a:xfrm>
            <a:off x="6984636" y="4846712"/>
            <a:ext cx="1334121" cy="438823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1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1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6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bldLvl="0" animBg="1" autoUpdateAnimBg="0"/>
      <p:bldP spid="35845" grpId="0" bldLvl="0" animBg="1" autoUpdateAnimBg="0"/>
      <p:bldP spid="35846" grpId="0" bldLvl="0" animBg="1" autoUpdateAnimBg="0"/>
      <p:bldP spid="35846" grpId="1" animBg="1"/>
      <p:bldP spid="8" grpId="0" bldLvl="0" animBg="1" autoUpdateAnimBg="0"/>
      <p:bldP spid="9" grpId="0" bldLvl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68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365125"/>
            <a:ext cx="5316538" cy="1368425"/>
          </a:xfrm>
        </p:spPr>
        <p:txBody>
          <a:bodyPr/>
          <a:lstStyle/>
          <a:p>
            <a:pPr marL="0" indent="0" eaLnBrk="1" hangingPunct="1"/>
            <a:r>
              <a:rPr kumimoji="0" lang="zh-CN" altLang="en-US" sz="4400" dirty="0" smtClean="0"/>
              <a:t>教师</a:t>
            </a:r>
            <a:br>
              <a:rPr kumimoji="0" lang="zh-CN" altLang="en-US" sz="4400" dirty="0" smtClean="0"/>
            </a:br>
            <a:r>
              <a:rPr kumimoji="0" lang="zh-CN" altLang="en-US" sz="4400" dirty="0" smtClean="0"/>
              <a:t>          ——</a:t>
            </a:r>
            <a:r>
              <a:rPr kumimoji="0" lang="zh-CN" altLang="en-US" sz="3200" dirty="0" smtClean="0"/>
              <a:t>登录</a:t>
            </a:r>
          </a:p>
        </p:txBody>
      </p:sp>
      <p:pic>
        <p:nvPicPr>
          <p:cNvPr id="20483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825" y="2122488"/>
            <a:ext cx="3686175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矩形 4"/>
          <p:cNvSpPr>
            <a:spLocks noChangeArrowheads="1"/>
          </p:cNvSpPr>
          <p:nvPr/>
        </p:nvSpPr>
        <p:spPr bwMode="auto">
          <a:xfrm>
            <a:off x="4276725" y="3790950"/>
            <a:ext cx="1312863" cy="3683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8200" name="矩形 13"/>
          <p:cNvSpPr>
            <a:spLocks noChangeArrowheads="1"/>
          </p:cNvSpPr>
          <p:nvPr/>
        </p:nvSpPr>
        <p:spPr bwMode="auto">
          <a:xfrm>
            <a:off x="6072982" y="3408362"/>
            <a:ext cx="2033587" cy="987425"/>
          </a:xfrm>
          <a:prstGeom prst="rect">
            <a:avLst/>
          </a:prstGeom>
          <a:solidFill>
            <a:srgbClr val="104056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登录账号为系统记录的教师电话号码</a:t>
            </a:r>
          </a:p>
        </p:txBody>
      </p:sp>
      <p:sp>
        <p:nvSpPr>
          <p:cNvPr id="8201" name="矩形 14"/>
          <p:cNvSpPr>
            <a:spLocks noChangeArrowheads="1"/>
          </p:cNvSpPr>
          <p:nvPr/>
        </p:nvSpPr>
        <p:spPr bwMode="auto">
          <a:xfrm>
            <a:off x="4276725" y="4373563"/>
            <a:ext cx="1312863" cy="369887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8205" name="矩形 19"/>
          <p:cNvSpPr>
            <a:spLocks noChangeArrowheads="1"/>
          </p:cNvSpPr>
          <p:nvPr/>
        </p:nvSpPr>
        <p:spPr bwMode="auto">
          <a:xfrm>
            <a:off x="6071394" y="4113910"/>
            <a:ext cx="2035175" cy="989013"/>
          </a:xfrm>
          <a:prstGeom prst="rect">
            <a:avLst/>
          </a:prstGeom>
          <a:solidFill>
            <a:srgbClr val="104056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初始密码为系统记录的教师电话号码</a:t>
            </a:r>
          </a:p>
        </p:txBody>
      </p:sp>
      <p:sp>
        <p:nvSpPr>
          <p:cNvPr id="8206" name="矩形 20"/>
          <p:cNvSpPr>
            <a:spLocks noChangeArrowheads="1"/>
          </p:cNvSpPr>
          <p:nvPr/>
        </p:nvSpPr>
        <p:spPr bwMode="auto">
          <a:xfrm>
            <a:off x="6799263" y="4895850"/>
            <a:ext cx="947737" cy="42862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grpSp>
        <p:nvGrpSpPr>
          <p:cNvPr id="8212" name="组合 30"/>
          <p:cNvGrpSpPr/>
          <p:nvPr/>
        </p:nvGrpSpPr>
        <p:grpSpPr bwMode="auto">
          <a:xfrm>
            <a:off x="8106569" y="4548188"/>
            <a:ext cx="2814637" cy="1123950"/>
            <a:chOff x="35412" y="0"/>
            <a:chExt cx="2814024" cy="1123950"/>
          </a:xfrm>
        </p:grpSpPr>
        <p:pic>
          <p:nvPicPr>
            <p:cNvPr id="20493" name="图片 2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24" y="0"/>
              <a:ext cx="2743200" cy="1123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4" name="矩形 29"/>
            <p:cNvSpPr>
              <a:spLocks noChangeArrowheads="1"/>
            </p:cNvSpPr>
            <p:nvPr/>
          </p:nvSpPr>
          <p:spPr bwMode="auto">
            <a:xfrm>
              <a:off x="35412" y="0"/>
              <a:ext cx="2814024" cy="1123950"/>
            </a:xfrm>
            <a:prstGeom prst="rect">
              <a:avLst/>
            </a:prstGeom>
            <a:noFill/>
            <a:ln w="76200">
              <a:solidFill>
                <a:srgbClr val="FF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kumimoji="1" sz="2800">
                  <a:solidFill>
                    <a:schemeClr val="tx1"/>
                  </a:solidFill>
                  <a:latin typeface="Corbel" pitchFamily="34" charset="0"/>
                  <a:ea typeface="华文楷体" pitchFamily="2" charset="-122"/>
                  <a:sym typeface="Corbel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Corbel" pitchFamily="34" charset="0"/>
                  <a:ea typeface="华文楷体" pitchFamily="2" charset="-122"/>
                  <a:sym typeface="Corbel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kumimoji="1" sz="2000">
                  <a:solidFill>
                    <a:schemeClr val="tx1"/>
                  </a:solidFill>
                  <a:latin typeface="Corbel" pitchFamily="34" charset="0"/>
                  <a:ea typeface="华文楷体" pitchFamily="2" charset="-122"/>
                  <a:sym typeface="Corbel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kumimoji="1">
                  <a:solidFill>
                    <a:schemeClr val="tx1"/>
                  </a:solidFill>
                  <a:latin typeface="Corbel" pitchFamily="34" charset="0"/>
                  <a:ea typeface="华文楷体" pitchFamily="2" charset="-122"/>
                  <a:sym typeface="Corbel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kumimoji="1">
                  <a:solidFill>
                    <a:schemeClr val="tx1"/>
                  </a:solidFill>
                  <a:latin typeface="Corbel" pitchFamily="34" charset="0"/>
                  <a:ea typeface="华文楷体" pitchFamily="2" charset="-122"/>
                  <a:sym typeface="Corbe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kumimoji="1">
                  <a:solidFill>
                    <a:schemeClr val="tx1"/>
                  </a:solidFill>
                  <a:latin typeface="Corbel" pitchFamily="34" charset="0"/>
                  <a:ea typeface="华文楷体" pitchFamily="2" charset="-122"/>
                  <a:sym typeface="Corbe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kumimoji="1">
                  <a:solidFill>
                    <a:schemeClr val="tx1"/>
                  </a:solidFill>
                  <a:latin typeface="Corbel" pitchFamily="34" charset="0"/>
                  <a:ea typeface="华文楷体" pitchFamily="2" charset="-122"/>
                  <a:sym typeface="Corbe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kumimoji="1">
                  <a:solidFill>
                    <a:schemeClr val="tx1"/>
                  </a:solidFill>
                  <a:latin typeface="Corbel" pitchFamily="34" charset="0"/>
                  <a:ea typeface="华文楷体" pitchFamily="2" charset="-122"/>
                  <a:sym typeface="Corbe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kumimoji="1">
                  <a:solidFill>
                    <a:schemeClr val="tx1"/>
                  </a:solidFill>
                  <a:latin typeface="Corbel" pitchFamily="34" charset="0"/>
                  <a:ea typeface="华文楷体" pitchFamily="2" charset="-122"/>
                  <a:sym typeface="Corbe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itchFamily="34" charset="0"/>
                <a:buNone/>
              </a:pPr>
              <a:endParaRPr kumimoji="0" lang="zh-CN" altLang="en-US" sz="180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1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1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1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9" dur="1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3" dur="1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ldLvl="0" animBg="1" autoUpdateAnimBg="0"/>
      <p:bldP spid="8196" grpId="1" animBg="1"/>
      <p:bldP spid="8200" grpId="0" bldLvl="0" animBg="1" autoUpdateAnimBg="0"/>
      <p:bldP spid="8200" grpId="1" animBg="1"/>
      <p:bldP spid="8201" grpId="0" bldLvl="0" animBg="1" autoUpdateAnimBg="0"/>
      <p:bldP spid="8201" grpId="1" animBg="1"/>
      <p:bldP spid="8205" grpId="0" bldLvl="0" animBg="1" autoUpdateAnimBg="0"/>
      <p:bldP spid="8205" grpId="1" animBg="1"/>
      <p:bldP spid="8206" grpId="0" bldLvl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68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650" y="1576391"/>
            <a:ext cx="10474036" cy="5281609"/>
          </a:xfrm>
          <a:prstGeom prst="rect">
            <a:avLst/>
          </a:prstGeom>
        </p:spPr>
      </p:pic>
      <p:sp>
        <p:nvSpPr>
          <p:cNvPr id="49154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779463" y="212725"/>
            <a:ext cx="5316537" cy="1368425"/>
          </a:xfrm>
        </p:spPr>
        <p:txBody>
          <a:bodyPr/>
          <a:lstStyle/>
          <a:p>
            <a:pPr marL="0" indent="0" eaLnBrk="1" hangingPunct="1"/>
            <a:r>
              <a:rPr kumimoji="0" lang="zh-CN" altLang="en-US" sz="4800" dirty="0" smtClean="0"/>
              <a:t>班主任</a:t>
            </a:r>
            <a:br>
              <a:rPr kumimoji="0" lang="zh-CN" altLang="en-US" sz="4800" dirty="0" smtClean="0"/>
            </a:br>
            <a:r>
              <a:rPr kumimoji="0" lang="zh-CN" altLang="en-US" sz="4800" dirty="0" smtClean="0"/>
              <a:t>           ——</a:t>
            </a:r>
            <a:r>
              <a:rPr kumimoji="0" lang="zh-CN" altLang="en-US" sz="3600" dirty="0" smtClean="0"/>
              <a:t>班级课表</a:t>
            </a:r>
          </a:p>
        </p:txBody>
      </p:sp>
      <p:sp>
        <p:nvSpPr>
          <p:cNvPr id="36870" name="矩形 5"/>
          <p:cNvSpPr>
            <a:spLocks noChangeArrowheads="1"/>
          </p:cNvSpPr>
          <p:nvPr/>
        </p:nvSpPr>
        <p:spPr bwMode="auto">
          <a:xfrm>
            <a:off x="1498095" y="5768975"/>
            <a:ext cx="1049338" cy="395288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3162878" y="5711825"/>
            <a:ext cx="1589012" cy="509588"/>
          </a:xfrm>
          <a:prstGeom prst="rect">
            <a:avLst/>
          </a:prstGeom>
          <a:solidFill>
            <a:srgbClr val="11445B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查看班级课表</a:t>
            </a:r>
            <a:endParaRPr kumimoji="0" lang="zh-CN" altLang="en-US" sz="1800" dirty="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 animBg="1"/>
      <p:bldP spid="7" grpId="0" bldLvl="0" animBg="1" autoUpdateAnimBg="0"/>
      <p:bldP spid="7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68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779463" y="117475"/>
            <a:ext cx="5316537" cy="1368425"/>
          </a:xfrm>
        </p:spPr>
        <p:txBody>
          <a:bodyPr/>
          <a:lstStyle/>
          <a:p>
            <a:pPr marL="0" indent="0" eaLnBrk="1" hangingPunct="1"/>
            <a:r>
              <a:rPr kumimoji="0" lang="zh-CN" altLang="en-US" sz="4800" smtClean="0"/>
              <a:t>班主任</a:t>
            </a:r>
            <a:br>
              <a:rPr kumimoji="0" lang="zh-CN" altLang="en-US" sz="4800" smtClean="0"/>
            </a:br>
            <a:r>
              <a:rPr kumimoji="0" lang="zh-CN" altLang="en-US" sz="4800" smtClean="0"/>
              <a:t>           ——</a:t>
            </a:r>
            <a:r>
              <a:rPr kumimoji="0" lang="zh-CN" altLang="en-US" sz="3600" smtClean="0"/>
              <a:t>期末评语</a:t>
            </a:r>
          </a:p>
        </p:txBody>
      </p:sp>
      <p:pic>
        <p:nvPicPr>
          <p:cNvPr id="50179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7163"/>
            <a:ext cx="12192000" cy="543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矩形 3"/>
          <p:cNvSpPr>
            <a:spLocks noChangeArrowheads="1"/>
          </p:cNvSpPr>
          <p:nvPr/>
        </p:nvSpPr>
        <p:spPr bwMode="auto">
          <a:xfrm>
            <a:off x="542925" y="6356350"/>
            <a:ext cx="1049338" cy="39687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37898" name="矩形 10"/>
          <p:cNvSpPr>
            <a:spLocks noChangeArrowheads="1"/>
          </p:cNvSpPr>
          <p:nvPr/>
        </p:nvSpPr>
        <p:spPr bwMode="auto">
          <a:xfrm>
            <a:off x="2135188" y="5753100"/>
            <a:ext cx="1784350" cy="1000125"/>
          </a:xfrm>
          <a:prstGeom prst="rect">
            <a:avLst/>
          </a:prstGeom>
          <a:solidFill>
            <a:srgbClr val="11445B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填写期末评语，评语自动同步</a:t>
            </a:r>
            <a:r>
              <a:rPr kumimoji="0" lang="zh-CN" altLang="en-US" sz="1800" dirty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到期末成绩单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1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bldLvl="0" animBg="1" autoUpdateAnimBg="0"/>
      <p:bldP spid="37898" grpId="0" bldLvl="0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5568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779463" y="107950"/>
            <a:ext cx="5316537" cy="1368425"/>
          </a:xfrm>
        </p:spPr>
        <p:txBody>
          <a:bodyPr/>
          <a:lstStyle/>
          <a:p>
            <a:pPr marL="0" indent="0" eaLnBrk="1" hangingPunct="1"/>
            <a:r>
              <a:rPr kumimoji="0" lang="zh-CN" altLang="en-US" sz="4400" smtClean="0"/>
              <a:t>学生</a:t>
            </a:r>
            <a:br>
              <a:rPr kumimoji="0" lang="zh-CN" altLang="en-US" sz="4400" smtClean="0"/>
            </a:br>
            <a:r>
              <a:rPr kumimoji="0" lang="zh-CN" altLang="en-US" sz="4400" smtClean="0"/>
              <a:t>         ——</a:t>
            </a:r>
            <a:r>
              <a:rPr kumimoji="0" lang="zh-CN" altLang="en-US" sz="3200" smtClean="0"/>
              <a:t>登录</a:t>
            </a:r>
            <a:endParaRPr kumimoji="0" lang="zh-CN" altLang="en-US" sz="4400" smtClean="0"/>
          </a:p>
        </p:txBody>
      </p:sp>
      <p:pic>
        <p:nvPicPr>
          <p:cNvPr id="51203" name="图片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1785938"/>
            <a:ext cx="3686175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矩形 5"/>
          <p:cNvSpPr>
            <a:spLocks noChangeArrowheads="1"/>
          </p:cNvSpPr>
          <p:nvPr/>
        </p:nvSpPr>
        <p:spPr bwMode="auto">
          <a:xfrm>
            <a:off x="4314825" y="3444875"/>
            <a:ext cx="1150938" cy="38417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74758" name="矩形 7"/>
          <p:cNvSpPr>
            <a:spLocks noChangeArrowheads="1"/>
          </p:cNvSpPr>
          <p:nvPr/>
        </p:nvSpPr>
        <p:spPr bwMode="auto">
          <a:xfrm>
            <a:off x="6096000" y="3342481"/>
            <a:ext cx="2493962" cy="588962"/>
          </a:xfrm>
          <a:prstGeom prst="rect">
            <a:avLst/>
          </a:prstGeom>
          <a:solidFill>
            <a:srgbClr val="11445B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学生登录账号为学号</a:t>
            </a:r>
          </a:p>
        </p:txBody>
      </p:sp>
      <p:sp>
        <p:nvSpPr>
          <p:cNvPr id="74759" name="矩形 8"/>
          <p:cNvSpPr>
            <a:spLocks noChangeArrowheads="1"/>
          </p:cNvSpPr>
          <p:nvPr/>
        </p:nvSpPr>
        <p:spPr bwMode="auto">
          <a:xfrm>
            <a:off x="4314825" y="4076700"/>
            <a:ext cx="1150938" cy="382588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74761" name="矩形 10"/>
          <p:cNvSpPr>
            <a:spLocks noChangeArrowheads="1"/>
          </p:cNvSpPr>
          <p:nvPr/>
        </p:nvSpPr>
        <p:spPr bwMode="auto">
          <a:xfrm>
            <a:off x="1148355" y="3941110"/>
            <a:ext cx="2476500" cy="1046163"/>
          </a:xfrm>
          <a:prstGeom prst="rect">
            <a:avLst/>
          </a:prstGeom>
          <a:solidFill>
            <a:srgbClr val="11445B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初始密码为学生登录账号，学生登录系统后可自行修改密码</a:t>
            </a:r>
          </a:p>
        </p:txBody>
      </p:sp>
      <p:sp>
        <p:nvSpPr>
          <p:cNvPr id="8" name="矩形 8"/>
          <p:cNvSpPr>
            <a:spLocks noChangeArrowheads="1"/>
          </p:cNvSpPr>
          <p:nvPr/>
        </p:nvSpPr>
        <p:spPr bwMode="auto">
          <a:xfrm>
            <a:off x="6892119" y="4599296"/>
            <a:ext cx="870756" cy="40171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9" name="矩形 10"/>
          <p:cNvSpPr>
            <a:spLocks noChangeArrowheads="1"/>
          </p:cNvSpPr>
          <p:nvPr/>
        </p:nvSpPr>
        <p:spPr bwMode="auto">
          <a:xfrm>
            <a:off x="8214720" y="4417360"/>
            <a:ext cx="2805207" cy="1053448"/>
          </a:xfrm>
          <a:prstGeom prst="rect">
            <a:avLst/>
          </a:prstGeom>
          <a:solidFill>
            <a:srgbClr val="11445B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学生忘记密码，请联系班主任重置密码，重置密码后密码与登录账号一致</a:t>
            </a:r>
            <a:endParaRPr kumimoji="0" lang="zh-CN" altLang="en-US" sz="1800" dirty="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1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1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1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9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3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0" bldLvl="0" animBg="1" autoUpdateAnimBg="0"/>
      <p:bldP spid="74756" grpId="1" animBg="1"/>
      <p:bldP spid="74758" grpId="0" bldLvl="0" animBg="1" autoUpdateAnimBg="0"/>
      <p:bldP spid="74758" grpId="1" animBg="1"/>
      <p:bldP spid="74759" grpId="0" bldLvl="0" animBg="1" autoUpdateAnimBg="0"/>
      <p:bldP spid="74759" grpId="1" animBg="1"/>
      <p:bldP spid="74761" grpId="0" bldLvl="0" animBg="1" autoUpdateAnimBg="0"/>
      <p:bldP spid="74761" grpId="1" animBg="1"/>
      <p:bldP spid="8" grpId="0" bldLvl="0" animBg="1" autoUpdateAnimBg="0"/>
      <p:bldP spid="9" grpId="0" bldLvl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5568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779463" y="0"/>
            <a:ext cx="5316537" cy="1368425"/>
          </a:xfrm>
        </p:spPr>
        <p:txBody>
          <a:bodyPr/>
          <a:lstStyle/>
          <a:p>
            <a:pPr marL="0" indent="0" eaLnBrk="1" hangingPunct="1"/>
            <a:r>
              <a:rPr kumimoji="0" lang="zh-CN" altLang="en-US" sz="4400" smtClean="0"/>
              <a:t>学生</a:t>
            </a:r>
            <a:br>
              <a:rPr kumimoji="0" lang="zh-CN" altLang="en-US" sz="4400" smtClean="0"/>
            </a:br>
            <a:r>
              <a:rPr kumimoji="0" lang="zh-CN" altLang="en-US" sz="4400" smtClean="0"/>
              <a:t>          ——</a:t>
            </a:r>
            <a:r>
              <a:rPr kumimoji="0" lang="zh-CN" altLang="en-US" sz="3200" smtClean="0"/>
              <a:t>首页</a:t>
            </a:r>
            <a:endParaRPr kumimoji="0" lang="zh-CN" altLang="en-US" sz="4400" smtClean="0"/>
          </a:p>
        </p:txBody>
      </p:sp>
      <p:pic>
        <p:nvPicPr>
          <p:cNvPr id="52227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3025"/>
            <a:ext cx="12192000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0" name="矩形 5"/>
          <p:cNvSpPr>
            <a:spLocks noChangeArrowheads="1"/>
          </p:cNvSpPr>
          <p:nvPr/>
        </p:nvSpPr>
        <p:spPr bwMode="auto">
          <a:xfrm>
            <a:off x="2028825" y="1343025"/>
            <a:ext cx="522288" cy="338138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75782" name="矩形 10"/>
          <p:cNvSpPr>
            <a:spLocks noChangeArrowheads="1"/>
          </p:cNvSpPr>
          <p:nvPr/>
        </p:nvSpPr>
        <p:spPr bwMode="auto">
          <a:xfrm>
            <a:off x="3102710" y="1368425"/>
            <a:ext cx="1906018" cy="1019933"/>
          </a:xfrm>
          <a:prstGeom prst="rect">
            <a:avLst/>
          </a:prstGeom>
          <a:solidFill>
            <a:srgbClr val="11445B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查看班级通知、我的作业、成绩走势和疑难解答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2" grpId="0" bldLvl="0" animBg="1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5568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779463" y="107950"/>
            <a:ext cx="5316537" cy="1368425"/>
          </a:xfrm>
        </p:spPr>
        <p:txBody>
          <a:bodyPr/>
          <a:lstStyle/>
          <a:p>
            <a:pPr marL="0" indent="0" eaLnBrk="1" hangingPunct="1"/>
            <a:r>
              <a:rPr kumimoji="0" lang="zh-CN" altLang="en-US" sz="4400" smtClean="0"/>
              <a:t>学生</a:t>
            </a:r>
            <a:br>
              <a:rPr kumimoji="0" lang="zh-CN" altLang="en-US" sz="4400" smtClean="0"/>
            </a:br>
            <a:r>
              <a:rPr kumimoji="0" lang="zh-CN" altLang="en-US" sz="4400" smtClean="0"/>
              <a:t>          ——</a:t>
            </a:r>
            <a:r>
              <a:rPr kumimoji="0" lang="zh-CN" altLang="en-US" sz="3200" smtClean="0"/>
              <a:t>我的信息</a:t>
            </a:r>
          </a:p>
        </p:txBody>
      </p:sp>
      <p:pic>
        <p:nvPicPr>
          <p:cNvPr id="53251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6763"/>
            <a:ext cx="12192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4" name="矩形 3"/>
          <p:cNvSpPr>
            <a:spLocks noChangeArrowheads="1"/>
          </p:cNvSpPr>
          <p:nvPr/>
        </p:nvSpPr>
        <p:spPr bwMode="auto">
          <a:xfrm>
            <a:off x="377825" y="3667125"/>
            <a:ext cx="1150938" cy="382588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76806" name="矩形 5"/>
          <p:cNvSpPr>
            <a:spLocks noChangeArrowheads="1"/>
          </p:cNvSpPr>
          <p:nvPr/>
        </p:nvSpPr>
        <p:spPr bwMode="auto">
          <a:xfrm>
            <a:off x="1906588" y="3550764"/>
            <a:ext cx="2307869" cy="549417"/>
          </a:xfrm>
          <a:prstGeom prst="rect">
            <a:avLst/>
          </a:prstGeom>
          <a:solidFill>
            <a:srgbClr val="11445B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修改密码和个人信息</a:t>
            </a:r>
            <a:endParaRPr kumimoji="0" lang="zh-CN" altLang="en-US" sz="1800" dirty="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1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 bldLvl="0" animBg="1" autoUpdateAnimBg="0"/>
      <p:bldP spid="76806" grpId="0" bldLvl="0" animBg="1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5568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779463" y="107950"/>
            <a:ext cx="5316537" cy="1368425"/>
          </a:xfrm>
        </p:spPr>
        <p:txBody>
          <a:bodyPr/>
          <a:lstStyle/>
          <a:p>
            <a:pPr marL="0" indent="0" eaLnBrk="1" hangingPunct="1"/>
            <a:r>
              <a:rPr kumimoji="0" lang="zh-CN" altLang="en-US" sz="4400" dirty="0" smtClean="0"/>
              <a:t>学生</a:t>
            </a:r>
            <a:br>
              <a:rPr kumimoji="0" lang="zh-CN" altLang="en-US" sz="4400" dirty="0" smtClean="0"/>
            </a:br>
            <a:r>
              <a:rPr kumimoji="0" lang="zh-CN" altLang="en-US" sz="4400" dirty="0" smtClean="0"/>
              <a:t>          ——</a:t>
            </a:r>
            <a:r>
              <a:rPr kumimoji="0" lang="zh-CN" altLang="en-US" sz="3200" dirty="0" smtClean="0"/>
              <a:t>我的课表</a:t>
            </a:r>
          </a:p>
        </p:txBody>
      </p:sp>
      <p:pic>
        <p:nvPicPr>
          <p:cNvPr id="54275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0500"/>
            <a:ext cx="12192000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8" name="矩形 3"/>
          <p:cNvSpPr>
            <a:spLocks noChangeArrowheads="1"/>
          </p:cNvSpPr>
          <p:nvPr/>
        </p:nvSpPr>
        <p:spPr bwMode="auto">
          <a:xfrm>
            <a:off x="347663" y="3048000"/>
            <a:ext cx="1150937" cy="382588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77830" name="矩形 5"/>
          <p:cNvSpPr>
            <a:spLocks noChangeArrowheads="1"/>
          </p:cNvSpPr>
          <p:nvPr/>
        </p:nvSpPr>
        <p:spPr bwMode="auto">
          <a:xfrm>
            <a:off x="2070196" y="2921688"/>
            <a:ext cx="1560110" cy="540745"/>
          </a:xfrm>
          <a:prstGeom prst="rect">
            <a:avLst/>
          </a:prstGeom>
          <a:solidFill>
            <a:srgbClr val="11445B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查看个人课表</a:t>
            </a:r>
            <a:endParaRPr kumimoji="0" lang="zh-CN" altLang="en-US" sz="1800" dirty="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1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 animBg="1"/>
      <p:bldP spid="77830" grpId="0" bldLvl="0" animBg="1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5568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779463" y="107950"/>
            <a:ext cx="5316537" cy="1368425"/>
          </a:xfrm>
        </p:spPr>
        <p:txBody>
          <a:bodyPr/>
          <a:lstStyle/>
          <a:p>
            <a:pPr marL="0" indent="0" eaLnBrk="1" hangingPunct="1"/>
            <a:r>
              <a:rPr kumimoji="0" lang="zh-CN" altLang="en-US" sz="4400" dirty="0" smtClean="0"/>
              <a:t>学生</a:t>
            </a:r>
            <a:br>
              <a:rPr kumimoji="0" lang="zh-CN" altLang="en-US" sz="4400" dirty="0" smtClean="0"/>
            </a:br>
            <a:r>
              <a:rPr kumimoji="0" lang="zh-CN" altLang="en-US" sz="4400" dirty="0" smtClean="0"/>
              <a:t>          ——</a:t>
            </a:r>
            <a:r>
              <a:rPr kumimoji="0" lang="zh-CN" altLang="en-US" sz="3200" dirty="0" smtClean="0"/>
              <a:t>课程作业</a:t>
            </a:r>
            <a:endParaRPr kumimoji="0" lang="zh-CN" altLang="en-US" sz="4400" dirty="0" smtClean="0"/>
          </a:p>
        </p:txBody>
      </p:sp>
      <p:pic>
        <p:nvPicPr>
          <p:cNvPr id="55299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12192000" cy="36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矩形 4"/>
          <p:cNvSpPr>
            <a:spLocks noChangeArrowheads="1"/>
          </p:cNvSpPr>
          <p:nvPr/>
        </p:nvSpPr>
        <p:spPr bwMode="auto">
          <a:xfrm>
            <a:off x="495300" y="4506913"/>
            <a:ext cx="1150938" cy="38417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5" name="矩形 7"/>
          <p:cNvSpPr>
            <a:spLocks noChangeArrowheads="1"/>
          </p:cNvSpPr>
          <p:nvPr/>
        </p:nvSpPr>
        <p:spPr bwMode="auto">
          <a:xfrm>
            <a:off x="2141538" y="4376963"/>
            <a:ext cx="2271760" cy="514125"/>
          </a:xfrm>
          <a:prstGeom prst="rect">
            <a:avLst/>
          </a:prstGeom>
          <a:solidFill>
            <a:srgbClr val="11445B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查看教师发布的作业</a:t>
            </a:r>
            <a:endParaRPr kumimoji="0" lang="zh-CN" altLang="en-US" sz="1800" dirty="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 bldLvl="0" animBg="1" autoUpdateAnimBg="0"/>
      <p:bldP spid="5" grpId="0" bldLvl="0" animBg="1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5568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779463" y="107950"/>
            <a:ext cx="5316537" cy="1368425"/>
          </a:xfrm>
        </p:spPr>
        <p:txBody>
          <a:bodyPr/>
          <a:lstStyle/>
          <a:p>
            <a:pPr marL="0" indent="0" eaLnBrk="1" hangingPunct="1"/>
            <a:r>
              <a:rPr kumimoji="0" lang="zh-CN" altLang="en-US" sz="4400" dirty="0" smtClean="0"/>
              <a:t>学生</a:t>
            </a:r>
            <a:br>
              <a:rPr kumimoji="0" lang="zh-CN" altLang="en-US" sz="4400" dirty="0" smtClean="0"/>
            </a:br>
            <a:r>
              <a:rPr kumimoji="0" lang="zh-CN" altLang="en-US" sz="4400" dirty="0" smtClean="0"/>
              <a:t>          ——</a:t>
            </a:r>
            <a:r>
              <a:rPr kumimoji="0" lang="zh-CN" altLang="en-US" sz="3200" dirty="0" smtClean="0"/>
              <a:t>课程资源</a:t>
            </a:r>
          </a:p>
        </p:txBody>
      </p:sp>
      <p:pic>
        <p:nvPicPr>
          <p:cNvPr id="56323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9763"/>
            <a:ext cx="12192000" cy="363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6" name="矩形 3"/>
          <p:cNvSpPr>
            <a:spLocks noChangeArrowheads="1"/>
          </p:cNvSpPr>
          <p:nvPr/>
        </p:nvSpPr>
        <p:spPr bwMode="auto">
          <a:xfrm>
            <a:off x="450850" y="4757738"/>
            <a:ext cx="1150938" cy="38417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5" name="矩形 7"/>
          <p:cNvSpPr>
            <a:spLocks noChangeArrowheads="1"/>
          </p:cNvSpPr>
          <p:nvPr/>
        </p:nvSpPr>
        <p:spPr bwMode="auto">
          <a:xfrm>
            <a:off x="2027285" y="4499769"/>
            <a:ext cx="2820892" cy="515938"/>
          </a:xfrm>
          <a:prstGeom prst="rect">
            <a:avLst/>
          </a:prstGeom>
          <a:solidFill>
            <a:srgbClr val="11445B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下载教师上传的教学资料</a:t>
            </a:r>
            <a:endParaRPr kumimoji="0" lang="zh-CN" altLang="en-US" sz="1800" dirty="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 animBg="1"/>
      <p:bldP spid="5" grpId="0" bldLvl="0" animBg="1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5568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779463" y="107950"/>
            <a:ext cx="5316537" cy="1368425"/>
          </a:xfrm>
        </p:spPr>
        <p:txBody>
          <a:bodyPr/>
          <a:lstStyle/>
          <a:p>
            <a:pPr marL="0" indent="0" eaLnBrk="1" hangingPunct="1"/>
            <a:r>
              <a:rPr kumimoji="0" lang="zh-CN" altLang="en-US" sz="4400" dirty="0" smtClean="0"/>
              <a:t>学生</a:t>
            </a:r>
            <a:br>
              <a:rPr kumimoji="0" lang="zh-CN" altLang="en-US" sz="4400" dirty="0" smtClean="0"/>
            </a:br>
            <a:r>
              <a:rPr kumimoji="0" lang="zh-CN" altLang="en-US" sz="4400" dirty="0" smtClean="0"/>
              <a:t>          ——</a:t>
            </a:r>
            <a:r>
              <a:rPr kumimoji="0" lang="zh-CN" altLang="en-US" sz="3200" dirty="0" smtClean="0"/>
              <a:t>疑难解答</a:t>
            </a:r>
          </a:p>
        </p:txBody>
      </p:sp>
      <p:pic>
        <p:nvPicPr>
          <p:cNvPr id="57347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3250"/>
            <a:ext cx="12195175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0" name="矩形 3"/>
          <p:cNvSpPr>
            <a:spLocks noChangeArrowheads="1"/>
          </p:cNvSpPr>
          <p:nvPr/>
        </p:nvSpPr>
        <p:spPr bwMode="auto">
          <a:xfrm>
            <a:off x="436563" y="5181600"/>
            <a:ext cx="1150937" cy="38417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5" name="矩形 7"/>
          <p:cNvSpPr>
            <a:spLocks noChangeArrowheads="1"/>
          </p:cNvSpPr>
          <p:nvPr/>
        </p:nvSpPr>
        <p:spPr bwMode="auto">
          <a:xfrm>
            <a:off x="2024063" y="4761196"/>
            <a:ext cx="2820892" cy="515938"/>
          </a:xfrm>
          <a:prstGeom prst="rect">
            <a:avLst/>
          </a:prstGeom>
          <a:solidFill>
            <a:srgbClr val="11445B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提出问题，等待教师解答</a:t>
            </a:r>
            <a:endParaRPr kumimoji="0" lang="zh-CN" altLang="en-US" sz="1800" dirty="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 animBg="1"/>
      <p:bldP spid="5" grpId="0" bldLvl="0" animBg="1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5568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779463" y="107950"/>
            <a:ext cx="5316537" cy="1368425"/>
          </a:xfrm>
        </p:spPr>
        <p:txBody>
          <a:bodyPr/>
          <a:lstStyle/>
          <a:p>
            <a:pPr marL="0" indent="0" eaLnBrk="1" hangingPunct="1"/>
            <a:r>
              <a:rPr kumimoji="0" lang="zh-CN" altLang="en-US" sz="4400" smtClean="0"/>
              <a:t>学生</a:t>
            </a:r>
            <a:br>
              <a:rPr kumimoji="0" lang="zh-CN" altLang="en-US" sz="4400" smtClean="0"/>
            </a:br>
            <a:r>
              <a:rPr kumimoji="0" lang="zh-CN" altLang="en-US" sz="4400" smtClean="0"/>
              <a:t>          ——</a:t>
            </a:r>
            <a:r>
              <a:rPr kumimoji="0" lang="zh-CN" altLang="en-US" sz="3200" smtClean="0"/>
              <a:t>成绩查询</a:t>
            </a:r>
          </a:p>
        </p:txBody>
      </p:sp>
      <p:pic>
        <p:nvPicPr>
          <p:cNvPr id="58371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0900"/>
            <a:ext cx="12079288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4" name="矩形 3"/>
          <p:cNvSpPr>
            <a:spLocks noChangeArrowheads="1"/>
          </p:cNvSpPr>
          <p:nvPr/>
        </p:nvSpPr>
        <p:spPr bwMode="auto">
          <a:xfrm>
            <a:off x="422275" y="4506913"/>
            <a:ext cx="1149350" cy="38417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81926" name="矩形 5"/>
          <p:cNvSpPr>
            <a:spLocks noChangeArrowheads="1"/>
          </p:cNvSpPr>
          <p:nvPr/>
        </p:nvSpPr>
        <p:spPr bwMode="auto">
          <a:xfrm>
            <a:off x="10426890" y="3616656"/>
            <a:ext cx="532262" cy="286603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81928" name="矩形 7"/>
          <p:cNvSpPr>
            <a:spLocks noChangeArrowheads="1"/>
          </p:cNvSpPr>
          <p:nvPr/>
        </p:nvSpPr>
        <p:spPr bwMode="auto">
          <a:xfrm>
            <a:off x="9447319" y="4248943"/>
            <a:ext cx="2331824" cy="515938"/>
          </a:xfrm>
          <a:prstGeom prst="rect">
            <a:avLst/>
          </a:prstGeom>
          <a:solidFill>
            <a:srgbClr val="11445B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 dirty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查看个人</a:t>
            </a:r>
            <a:r>
              <a:rPr kumimoji="0" lang="zh-CN" altLang="en-US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统计柱状图</a:t>
            </a:r>
            <a:endParaRPr kumimoji="0" lang="zh-CN" altLang="en-US" sz="1800" dirty="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922415" y="4264321"/>
            <a:ext cx="2130923" cy="485183"/>
          </a:xfrm>
          <a:prstGeom prst="rect">
            <a:avLst/>
          </a:prstGeom>
          <a:solidFill>
            <a:srgbClr val="11445B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 dirty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查看</a:t>
            </a:r>
            <a:r>
              <a:rPr kumimoji="0" lang="zh-CN" altLang="en-US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个人历史成绩</a:t>
            </a:r>
            <a:endParaRPr kumimoji="0" lang="zh-CN" altLang="en-US" sz="1800" dirty="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pic>
        <p:nvPicPr>
          <p:cNvPr id="81925" name="图片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298" y="1922462"/>
            <a:ext cx="761047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1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0" dur="1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1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6" grpId="0" bldLvl="0" animBg="1" autoUpdateAnimBg="0"/>
      <p:bldP spid="81928" grpId="0" bldLvl="0" animBg="1" autoUpdateAnimBg="0"/>
      <p:bldP spid="8" grpId="0" bldLvl="0" animBg="1" autoUpdateAnimBg="0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68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382337"/>
            <a:ext cx="12192000" cy="5467546"/>
          </a:xfrm>
          <a:prstGeom prst="rect">
            <a:avLst/>
          </a:prstGeom>
        </p:spPr>
      </p:pic>
      <p:sp>
        <p:nvSpPr>
          <p:cNvPr id="21507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639588" y="39478"/>
            <a:ext cx="5316537" cy="1368425"/>
          </a:xfrm>
        </p:spPr>
        <p:txBody>
          <a:bodyPr/>
          <a:lstStyle/>
          <a:p>
            <a:pPr marL="0" indent="0" eaLnBrk="1" hangingPunct="1"/>
            <a:r>
              <a:rPr kumimoji="0" lang="zh-CN" altLang="en-US" sz="4400" dirty="0" smtClean="0"/>
              <a:t>教师</a:t>
            </a:r>
            <a:br>
              <a:rPr kumimoji="0" lang="zh-CN" altLang="en-US" sz="4400" dirty="0" smtClean="0"/>
            </a:br>
            <a:r>
              <a:rPr kumimoji="0" lang="zh-CN" altLang="en-US" sz="4400" dirty="0" smtClean="0"/>
              <a:t>         </a:t>
            </a:r>
            <a:r>
              <a:rPr kumimoji="0" lang="zh-CN" altLang="en-US" sz="4400" baseline="0" dirty="0" smtClean="0"/>
              <a:t> </a:t>
            </a:r>
            <a:r>
              <a:rPr kumimoji="0" lang="zh-CN" altLang="en-US" sz="4400" dirty="0" smtClean="0"/>
              <a:t>——</a:t>
            </a:r>
            <a:r>
              <a:rPr kumimoji="0" lang="zh-CN" altLang="en-US" sz="3200" dirty="0" smtClean="0"/>
              <a:t>首页</a:t>
            </a:r>
          </a:p>
        </p:txBody>
      </p:sp>
      <p:sp>
        <p:nvSpPr>
          <p:cNvPr id="9220" name="矩形 5"/>
          <p:cNvSpPr>
            <a:spLocks noChangeArrowheads="1"/>
          </p:cNvSpPr>
          <p:nvPr/>
        </p:nvSpPr>
        <p:spPr bwMode="auto">
          <a:xfrm>
            <a:off x="2481957" y="1382337"/>
            <a:ext cx="501650" cy="3175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9221" name="矩形 6"/>
          <p:cNvSpPr>
            <a:spLocks noChangeArrowheads="1"/>
          </p:cNvSpPr>
          <p:nvPr/>
        </p:nvSpPr>
        <p:spPr bwMode="auto">
          <a:xfrm>
            <a:off x="3016945" y="1371224"/>
            <a:ext cx="501650" cy="328613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9222" name="矩形 7"/>
          <p:cNvSpPr>
            <a:spLocks noChangeArrowheads="1"/>
          </p:cNvSpPr>
          <p:nvPr/>
        </p:nvSpPr>
        <p:spPr bwMode="auto">
          <a:xfrm>
            <a:off x="3518595" y="1382337"/>
            <a:ext cx="501650" cy="3175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9223" name="矩形 8"/>
          <p:cNvSpPr>
            <a:spLocks noChangeArrowheads="1"/>
          </p:cNvSpPr>
          <p:nvPr/>
        </p:nvSpPr>
        <p:spPr bwMode="auto">
          <a:xfrm>
            <a:off x="8630740" y="1355349"/>
            <a:ext cx="457200" cy="344488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9224" name="矩形 9"/>
          <p:cNvSpPr>
            <a:spLocks noChangeArrowheads="1"/>
          </p:cNvSpPr>
          <p:nvPr/>
        </p:nvSpPr>
        <p:spPr bwMode="auto">
          <a:xfrm>
            <a:off x="9120633" y="1355349"/>
            <a:ext cx="386063" cy="344488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9225" name="矩形 10"/>
          <p:cNvSpPr>
            <a:spLocks noChangeArrowheads="1"/>
          </p:cNvSpPr>
          <p:nvPr/>
        </p:nvSpPr>
        <p:spPr bwMode="auto">
          <a:xfrm>
            <a:off x="11798300" y="1396624"/>
            <a:ext cx="393700" cy="303213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9227" name="矩形 13"/>
          <p:cNvSpPr>
            <a:spLocks noChangeArrowheads="1"/>
          </p:cNvSpPr>
          <p:nvPr/>
        </p:nvSpPr>
        <p:spPr bwMode="auto">
          <a:xfrm>
            <a:off x="1577807" y="1976687"/>
            <a:ext cx="2312681" cy="1016560"/>
          </a:xfrm>
          <a:prstGeom prst="rect">
            <a:avLst/>
          </a:prstGeom>
          <a:solidFill>
            <a:srgbClr val="134A62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 dirty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首页：查看通知</a:t>
            </a:r>
            <a:r>
              <a:rPr kumimoji="0" lang="zh-CN" altLang="en-US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公告、今日课表、事务提醒以及我的考勤</a:t>
            </a:r>
            <a:endParaRPr kumimoji="0" lang="zh-CN" altLang="en-US" sz="1800" dirty="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9228" name="矩形 17"/>
          <p:cNvSpPr>
            <a:spLocks noChangeArrowheads="1"/>
          </p:cNvSpPr>
          <p:nvPr/>
        </p:nvSpPr>
        <p:spPr bwMode="auto">
          <a:xfrm>
            <a:off x="2514501" y="1988723"/>
            <a:ext cx="1458912" cy="639763"/>
          </a:xfrm>
          <a:prstGeom prst="rect">
            <a:avLst/>
          </a:prstGeom>
          <a:solidFill>
            <a:srgbClr val="134A62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后退：返回上一级操作</a:t>
            </a:r>
          </a:p>
        </p:txBody>
      </p:sp>
      <p:sp>
        <p:nvSpPr>
          <p:cNvPr id="9230" name="矩形 22"/>
          <p:cNvSpPr>
            <a:spLocks noChangeArrowheads="1"/>
          </p:cNvSpPr>
          <p:nvPr/>
        </p:nvSpPr>
        <p:spPr bwMode="auto">
          <a:xfrm>
            <a:off x="2965374" y="1940936"/>
            <a:ext cx="1914525" cy="811212"/>
          </a:xfrm>
          <a:prstGeom prst="rect">
            <a:avLst/>
          </a:prstGeom>
          <a:solidFill>
            <a:srgbClr val="134A62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 dirty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刷新：刷新页面，重新载入数据</a:t>
            </a:r>
          </a:p>
        </p:txBody>
      </p:sp>
      <p:sp>
        <p:nvSpPr>
          <p:cNvPr id="9231" name="矩形 27"/>
          <p:cNvSpPr>
            <a:spLocks noChangeArrowheads="1"/>
          </p:cNvSpPr>
          <p:nvPr/>
        </p:nvSpPr>
        <p:spPr bwMode="auto">
          <a:xfrm>
            <a:off x="7899504" y="1954521"/>
            <a:ext cx="1863725" cy="814387"/>
          </a:xfrm>
          <a:prstGeom prst="rect">
            <a:avLst/>
          </a:prstGeom>
          <a:solidFill>
            <a:srgbClr val="134A62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 dirty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校历：查看</a:t>
            </a:r>
            <a:r>
              <a:rPr kumimoji="0" lang="zh-CN" altLang="en-US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学校放假及活动安排</a:t>
            </a:r>
            <a:endParaRPr kumimoji="0" lang="zh-CN" altLang="en-US" sz="1800" dirty="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9234" name="矩形 41"/>
          <p:cNvSpPr>
            <a:spLocks noChangeArrowheads="1"/>
          </p:cNvSpPr>
          <p:nvPr/>
        </p:nvSpPr>
        <p:spPr bwMode="auto">
          <a:xfrm>
            <a:off x="8419901" y="1958597"/>
            <a:ext cx="1787525" cy="652462"/>
          </a:xfrm>
          <a:prstGeom prst="rect">
            <a:avLst/>
          </a:prstGeom>
          <a:solidFill>
            <a:srgbClr val="134A62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 dirty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信息列表：查看系统通知</a:t>
            </a:r>
          </a:p>
        </p:txBody>
      </p:sp>
      <p:sp>
        <p:nvSpPr>
          <p:cNvPr id="9237" name="矩形 49"/>
          <p:cNvSpPr>
            <a:spLocks noChangeArrowheads="1"/>
          </p:cNvSpPr>
          <p:nvPr/>
        </p:nvSpPr>
        <p:spPr bwMode="auto">
          <a:xfrm>
            <a:off x="10637837" y="1954521"/>
            <a:ext cx="1357313" cy="642937"/>
          </a:xfrm>
          <a:prstGeom prst="rect">
            <a:avLst/>
          </a:prstGeom>
          <a:solidFill>
            <a:srgbClr val="134A62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 dirty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退出：退出系统</a:t>
            </a:r>
          </a:p>
        </p:txBody>
      </p:sp>
      <p:sp>
        <p:nvSpPr>
          <p:cNvPr id="9238" name="矩形 56"/>
          <p:cNvSpPr>
            <a:spLocks noChangeArrowheads="1"/>
          </p:cNvSpPr>
          <p:nvPr/>
        </p:nvSpPr>
        <p:spPr bwMode="auto">
          <a:xfrm>
            <a:off x="2389089" y="2069725"/>
            <a:ext cx="2365398" cy="5667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9242" name="矩形 62"/>
          <p:cNvSpPr>
            <a:spLocks noChangeArrowheads="1"/>
          </p:cNvSpPr>
          <p:nvPr/>
        </p:nvSpPr>
        <p:spPr bwMode="auto">
          <a:xfrm>
            <a:off x="5186263" y="1944996"/>
            <a:ext cx="2043112" cy="963612"/>
          </a:xfrm>
          <a:prstGeom prst="rect">
            <a:avLst/>
          </a:prstGeom>
          <a:solidFill>
            <a:srgbClr val="124962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点击通知公告标题，查看公告详情</a:t>
            </a:r>
          </a:p>
        </p:txBody>
      </p:sp>
      <p:sp>
        <p:nvSpPr>
          <p:cNvPr id="9243" name="矩形 63"/>
          <p:cNvSpPr>
            <a:spLocks noChangeArrowheads="1"/>
          </p:cNvSpPr>
          <p:nvPr/>
        </p:nvSpPr>
        <p:spPr bwMode="auto">
          <a:xfrm>
            <a:off x="6178451" y="3610178"/>
            <a:ext cx="809625" cy="54292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9245" name="矩形 67"/>
          <p:cNvSpPr>
            <a:spLocks noChangeArrowheads="1"/>
          </p:cNvSpPr>
          <p:nvPr/>
        </p:nvSpPr>
        <p:spPr bwMode="auto">
          <a:xfrm>
            <a:off x="5742310" y="2399999"/>
            <a:ext cx="1625600" cy="920750"/>
          </a:xfrm>
          <a:prstGeom prst="rect">
            <a:avLst/>
          </a:prstGeom>
          <a:solidFill>
            <a:srgbClr val="124962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点击查看所有通知公告标题</a:t>
            </a:r>
          </a:p>
        </p:txBody>
      </p:sp>
      <p:sp>
        <p:nvSpPr>
          <p:cNvPr id="29" name="矩形 5"/>
          <p:cNvSpPr>
            <a:spLocks noChangeArrowheads="1"/>
          </p:cNvSpPr>
          <p:nvPr/>
        </p:nvSpPr>
        <p:spPr bwMode="auto">
          <a:xfrm>
            <a:off x="2115403" y="1371224"/>
            <a:ext cx="399098" cy="328613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30" name="矩形 13"/>
          <p:cNvSpPr>
            <a:spLocks noChangeArrowheads="1"/>
          </p:cNvSpPr>
          <p:nvPr/>
        </p:nvSpPr>
        <p:spPr bwMode="auto">
          <a:xfrm>
            <a:off x="1577807" y="1976687"/>
            <a:ext cx="1609708" cy="725501"/>
          </a:xfrm>
          <a:prstGeom prst="rect">
            <a:avLst/>
          </a:prstGeom>
          <a:solidFill>
            <a:srgbClr val="134A62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kumimoji="0" lang="zh-CN" altLang="en-US" sz="1800" dirty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导航：点击隐藏左侧导航栏</a:t>
            </a:r>
          </a:p>
        </p:txBody>
      </p:sp>
      <p:sp>
        <p:nvSpPr>
          <p:cNvPr id="26" name="矩形 3"/>
          <p:cNvSpPr>
            <a:spLocks noChangeArrowheads="1"/>
          </p:cNvSpPr>
          <p:nvPr/>
        </p:nvSpPr>
        <p:spPr bwMode="auto">
          <a:xfrm>
            <a:off x="9628904" y="1394298"/>
            <a:ext cx="351119" cy="305539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27" name="矩形 41"/>
          <p:cNvSpPr>
            <a:spLocks noChangeArrowheads="1"/>
          </p:cNvSpPr>
          <p:nvPr/>
        </p:nvSpPr>
        <p:spPr bwMode="auto">
          <a:xfrm>
            <a:off x="9002720" y="1967388"/>
            <a:ext cx="1886953" cy="884754"/>
          </a:xfrm>
          <a:prstGeom prst="rect">
            <a:avLst/>
          </a:prstGeom>
          <a:solidFill>
            <a:srgbClr val="134A62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意见与建议：向系统开发方提出系统使用意见</a:t>
            </a:r>
            <a:endParaRPr kumimoji="0" lang="zh-CN" altLang="en-US" sz="1800" dirty="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1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1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1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9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3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47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50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5" dur="1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9" dur="1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63" dur="1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66" dur="1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1" dur="1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5" dur="1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79" dur="1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82" dur="1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7" dur="1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1" dur="1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95" dur="1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98" dur="1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3" dur="1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7" dur="1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111" dur="1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114" dur="1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9" dur="1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3" dur="1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127" dur="1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130" dur="1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0" dur="1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4" dur="1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ldLvl="0" animBg="1" autoUpdateAnimBg="0"/>
      <p:bldP spid="9220" grpId="1" bldLvl="0" animBg="1" autoUpdateAnimBg="0"/>
      <p:bldP spid="9221" grpId="0" bldLvl="0" animBg="1" autoUpdateAnimBg="0"/>
      <p:bldP spid="9221" grpId="1" bldLvl="0" animBg="1" autoUpdateAnimBg="0"/>
      <p:bldP spid="9222" grpId="0" bldLvl="0" animBg="1" autoUpdateAnimBg="0"/>
      <p:bldP spid="9222" grpId="1" bldLvl="0" animBg="1" autoUpdateAnimBg="0"/>
      <p:bldP spid="9223" grpId="0" bldLvl="0" animBg="1" autoUpdateAnimBg="0"/>
      <p:bldP spid="9223" grpId="1" bldLvl="0" animBg="1" autoUpdateAnimBg="0"/>
      <p:bldP spid="9224" grpId="0" bldLvl="0" animBg="1" autoUpdateAnimBg="0"/>
      <p:bldP spid="9224" grpId="1" bldLvl="0" animBg="1" autoUpdateAnimBg="0"/>
      <p:bldP spid="9225" grpId="0" bldLvl="0" animBg="1" autoUpdateAnimBg="0"/>
      <p:bldP spid="9227" grpId="0" bldLvl="0" animBg="1" autoUpdateAnimBg="0"/>
      <p:bldP spid="9227" grpId="1" bldLvl="0" animBg="1" autoUpdateAnimBg="0"/>
      <p:bldP spid="9228" grpId="0" bldLvl="0" animBg="1" autoUpdateAnimBg="0"/>
      <p:bldP spid="9228" grpId="1" bldLvl="0" animBg="1" autoUpdateAnimBg="0"/>
      <p:bldP spid="9230" grpId="0" bldLvl="0" animBg="1" autoUpdateAnimBg="0"/>
      <p:bldP spid="9230" grpId="1" bldLvl="0" animBg="1" autoUpdateAnimBg="0"/>
      <p:bldP spid="9231" grpId="0" bldLvl="0" animBg="1" autoUpdateAnimBg="0"/>
      <p:bldP spid="9231" grpId="1" bldLvl="0" animBg="1" autoUpdateAnimBg="0"/>
      <p:bldP spid="9234" grpId="0" bldLvl="0" animBg="1" autoUpdateAnimBg="0"/>
      <p:bldP spid="9234" grpId="1" bldLvl="0" animBg="1" autoUpdateAnimBg="0"/>
      <p:bldP spid="9237" grpId="0" bldLvl="0" animBg="1" autoUpdateAnimBg="0"/>
      <p:bldP spid="9238" grpId="0" bldLvl="0" animBg="1" autoUpdateAnimBg="0"/>
      <p:bldP spid="9238" grpId="1" animBg="1"/>
      <p:bldP spid="9242" grpId="0" bldLvl="0" animBg="1" autoUpdateAnimBg="0"/>
      <p:bldP spid="9242" grpId="1" animBg="1"/>
      <p:bldP spid="9243" grpId="0" bldLvl="0" animBg="1" autoUpdateAnimBg="0"/>
      <p:bldP spid="9243" grpId="1" animBg="1"/>
      <p:bldP spid="9245" grpId="0" bldLvl="0" animBg="1" autoUpdateAnimBg="0"/>
      <p:bldP spid="9245" grpId="1" animBg="1"/>
      <p:bldP spid="29" grpId="0" bldLvl="0" animBg="1" autoUpdateAnimBg="0"/>
      <p:bldP spid="29" grpId="1" bldLvl="0" animBg="1" autoUpdateAnimBg="0"/>
      <p:bldP spid="30" grpId="0" bldLvl="0" animBg="1" autoUpdateAnimBg="0"/>
      <p:bldP spid="30" grpId="1" bldLvl="0" animBg="1" autoUpdateAnimBg="0"/>
      <p:bldP spid="26" grpId="0" animBg="1"/>
      <p:bldP spid="26" grpId="1" animBg="1"/>
      <p:bldP spid="27" grpId="0" animBg="1"/>
      <p:bldP spid="27" grpId="1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5568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779463" y="107950"/>
            <a:ext cx="5316537" cy="1368425"/>
          </a:xfrm>
        </p:spPr>
        <p:txBody>
          <a:bodyPr/>
          <a:lstStyle/>
          <a:p>
            <a:pPr marL="0" indent="0" eaLnBrk="1" hangingPunct="1"/>
            <a:r>
              <a:rPr kumimoji="0" lang="zh-CN" altLang="en-US" sz="4400" smtClean="0"/>
              <a:t>学生</a:t>
            </a:r>
            <a:br>
              <a:rPr kumimoji="0" lang="zh-CN" altLang="en-US" sz="4400" smtClean="0"/>
            </a:br>
            <a:r>
              <a:rPr kumimoji="0" lang="zh-CN" altLang="en-US" sz="4400" smtClean="0"/>
              <a:t>          ——</a:t>
            </a:r>
            <a:r>
              <a:rPr kumimoji="0" lang="zh-CN" altLang="en-US" sz="3200" smtClean="0"/>
              <a:t>成绩分析</a:t>
            </a:r>
          </a:p>
        </p:txBody>
      </p:sp>
      <p:pic>
        <p:nvPicPr>
          <p:cNvPr id="59395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476375"/>
            <a:ext cx="11363325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8" name="矩形 3"/>
          <p:cNvSpPr>
            <a:spLocks noChangeArrowheads="1"/>
          </p:cNvSpPr>
          <p:nvPr/>
        </p:nvSpPr>
        <p:spPr bwMode="auto">
          <a:xfrm>
            <a:off x="927100" y="4891088"/>
            <a:ext cx="1149350" cy="382587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82949" name="矩形 4"/>
          <p:cNvSpPr>
            <a:spLocks noChangeArrowheads="1"/>
          </p:cNvSpPr>
          <p:nvPr/>
        </p:nvSpPr>
        <p:spPr bwMode="auto">
          <a:xfrm>
            <a:off x="2866030" y="1817688"/>
            <a:ext cx="1197970" cy="382587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82951" name="矩形 6"/>
          <p:cNvSpPr>
            <a:spLocks noChangeArrowheads="1"/>
          </p:cNvSpPr>
          <p:nvPr/>
        </p:nvSpPr>
        <p:spPr bwMode="auto">
          <a:xfrm>
            <a:off x="2291473" y="2583798"/>
            <a:ext cx="2292516" cy="811118"/>
          </a:xfrm>
          <a:prstGeom prst="rect">
            <a:avLst/>
          </a:prstGeom>
          <a:solidFill>
            <a:srgbClr val="11445B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 dirty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点击分数，切换</a:t>
            </a:r>
            <a:r>
              <a:rPr kumimoji="0" lang="zh-CN" altLang="en-US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排名，查看排名走势图</a:t>
            </a:r>
            <a:endParaRPr kumimoji="0" lang="zh-CN" altLang="en-US" sz="1800" dirty="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82952" name="矩形 7"/>
          <p:cNvSpPr>
            <a:spLocks noChangeArrowheads="1"/>
          </p:cNvSpPr>
          <p:nvPr/>
        </p:nvSpPr>
        <p:spPr bwMode="auto">
          <a:xfrm>
            <a:off x="4095750" y="1817688"/>
            <a:ext cx="762853" cy="382587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82954" name="矩形 9"/>
          <p:cNvSpPr>
            <a:spLocks noChangeArrowheads="1"/>
          </p:cNvSpPr>
          <p:nvPr/>
        </p:nvSpPr>
        <p:spPr bwMode="auto">
          <a:xfrm>
            <a:off x="3205968" y="2583798"/>
            <a:ext cx="2756042" cy="811118"/>
          </a:xfrm>
          <a:prstGeom prst="rect">
            <a:avLst/>
          </a:prstGeom>
          <a:solidFill>
            <a:srgbClr val="11445B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 dirty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点击总分，切换</a:t>
            </a:r>
            <a:r>
              <a:rPr kumimoji="0" lang="zh-CN" altLang="en-US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科目，查看各科成绩及排名走势图</a:t>
            </a:r>
            <a:endParaRPr kumimoji="0" lang="zh-CN" altLang="en-US" sz="1800" dirty="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" dur="1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1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" dur="1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10"/>
                                        <p:tgtEl>
                                          <p:spTgt spid="82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 bldLvl="0" animBg="1" autoUpdateAnimBg="0"/>
      <p:bldP spid="82949" grpId="0" bldLvl="0" animBg="1" autoUpdateAnimBg="0"/>
      <p:bldP spid="82951" grpId="0" bldLvl="0" animBg="1" autoUpdateAnimBg="0"/>
      <p:bldP spid="82952" grpId="0" bldLvl="0" animBg="1" autoUpdateAnimBg="0"/>
      <p:bldP spid="82954" grpId="0" bldLvl="0" animBg="1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5568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779463" y="107950"/>
            <a:ext cx="5316537" cy="1368425"/>
          </a:xfrm>
        </p:spPr>
        <p:txBody>
          <a:bodyPr/>
          <a:lstStyle/>
          <a:p>
            <a:pPr marL="0" indent="0" eaLnBrk="1" hangingPunct="1"/>
            <a:r>
              <a:rPr kumimoji="0" lang="zh-CN" altLang="en-US" sz="4400" dirty="0" smtClean="0"/>
              <a:t>学生</a:t>
            </a:r>
            <a:br>
              <a:rPr kumimoji="0" lang="zh-CN" altLang="en-US" sz="4400" dirty="0" smtClean="0"/>
            </a:br>
            <a:r>
              <a:rPr kumimoji="0" lang="zh-CN" altLang="en-US" sz="4400" dirty="0" smtClean="0"/>
              <a:t>          ——</a:t>
            </a:r>
            <a:r>
              <a:rPr kumimoji="0" lang="zh-CN" altLang="en-US" sz="3200" dirty="0" smtClean="0"/>
              <a:t>期末成绩单</a:t>
            </a:r>
          </a:p>
        </p:txBody>
      </p:sp>
      <p:pic>
        <p:nvPicPr>
          <p:cNvPr id="60419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3700"/>
            <a:ext cx="12192000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2" name="矩形 3"/>
          <p:cNvSpPr>
            <a:spLocks noChangeArrowheads="1"/>
          </p:cNvSpPr>
          <p:nvPr/>
        </p:nvSpPr>
        <p:spPr bwMode="auto">
          <a:xfrm>
            <a:off x="557213" y="5376863"/>
            <a:ext cx="1150937" cy="38417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5" name="矩形 11"/>
          <p:cNvSpPr>
            <a:spLocks noChangeArrowheads="1"/>
          </p:cNvSpPr>
          <p:nvPr/>
        </p:nvSpPr>
        <p:spPr bwMode="auto">
          <a:xfrm>
            <a:off x="2131587" y="5123639"/>
            <a:ext cx="2276639" cy="506447"/>
          </a:xfrm>
          <a:prstGeom prst="rect">
            <a:avLst/>
          </a:prstGeom>
          <a:solidFill>
            <a:srgbClr val="11445B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查看个人电子成绩单</a:t>
            </a:r>
            <a:endParaRPr kumimoji="0" lang="zh-CN" altLang="en-US" sz="1800" dirty="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 animBg="1"/>
      <p:bldP spid="5" grpId="0" bldLvl="0" animBg="1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5568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779463" y="107950"/>
            <a:ext cx="5316537" cy="1368425"/>
          </a:xfrm>
        </p:spPr>
        <p:txBody>
          <a:bodyPr/>
          <a:lstStyle/>
          <a:p>
            <a:pPr marL="0" indent="0" eaLnBrk="1" hangingPunct="1"/>
            <a:r>
              <a:rPr kumimoji="0" lang="zh-CN" altLang="en-US" sz="4400" dirty="0" smtClean="0"/>
              <a:t>学生</a:t>
            </a:r>
            <a:br>
              <a:rPr kumimoji="0" lang="zh-CN" altLang="en-US" sz="4400" dirty="0" smtClean="0"/>
            </a:br>
            <a:r>
              <a:rPr kumimoji="0" lang="zh-CN" altLang="en-US" sz="4400" dirty="0" smtClean="0"/>
              <a:t>         ——</a:t>
            </a:r>
            <a:r>
              <a:rPr kumimoji="0" lang="zh-CN" altLang="en-US" sz="3200" dirty="0" smtClean="0"/>
              <a:t>我的考勤</a:t>
            </a:r>
          </a:p>
        </p:txBody>
      </p:sp>
      <p:pic>
        <p:nvPicPr>
          <p:cNvPr id="61443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8438"/>
            <a:ext cx="12192000" cy="538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6" name="矩形 3"/>
          <p:cNvSpPr>
            <a:spLocks noChangeArrowheads="1"/>
          </p:cNvSpPr>
          <p:nvPr/>
        </p:nvSpPr>
        <p:spPr bwMode="auto">
          <a:xfrm>
            <a:off x="307975" y="4610100"/>
            <a:ext cx="1149350" cy="38417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5" name="矩形 11"/>
          <p:cNvSpPr>
            <a:spLocks noChangeArrowheads="1"/>
          </p:cNvSpPr>
          <p:nvPr/>
        </p:nvSpPr>
        <p:spPr bwMode="auto">
          <a:xfrm>
            <a:off x="2063349" y="4420394"/>
            <a:ext cx="2058946" cy="573881"/>
          </a:xfrm>
          <a:prstGeom prst="rect">
            <a:avLst/>
          </a:prstGeom>
          <a:solidFill>
            <a:srgbClr val="11445B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查看个人出勤记录</a:t>
            </a:r>
            <a:endParaRPr kumimoji="0" lang="zh-CN" altLang="en-US" sz="1800" dirty="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 animBg="1"/>
      <p:bldP spid="5" grpId="0" bldLvl="0" animBg="1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5568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779463" y="107950"/>
            <a:ext cx="5316537" cy="1368425"/>
          </a:xfrm>
        </p:spPr>
        <p:txBody>
          <a:bodyPr/>
          <a:lstStyle/>
          <a:p>
            <a:pPr marL="0" indent="0" eaLnBrk="1" hangingPunct="1"/>
            <a:r>
              <a:rPr kumimoji="0" lang="zh-CN" altLang="en-US" sz="4400" dirty="0" smtClean="0"/>
              <a:t>家长</a:t>
            </a:r>
            <a:br>
              <a:rPr kumimoji="0" lang="zh-CN" altLang="en-US" sz="4400" dirty="0" smtClean="0"/>
            </a:br>
            <a:r>
              <a:rPr kumimoji="0" lang="zh-CN" altLang="en-US" sz="4400" dirty="0" smtClean="0"/>
              <a:t>          ——</a:t>
            </a:r>
            <a:r>
              <a:rPr kumimoji="0" lang="zh-CN" altLang="en-US" sz="3200" dirty="0" smtClean="0"/>
              <a:t>登录</a:t>
            </a:r>
            <a:endParaRPr kumimoji="0" lang="zh-CN" altLang="en-US" sz="4400" dirty="0" smtClean="0"/>
          </a:p>
        </p:txBody>
      </p:sp>
      <p:pic>
        <p:nvPicPr>
          <p:cNvPr id="62467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488" y="1514475"/>
            <a:ext cx="3629025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0" name="矩形 3"/>
          <p:cNvSpPr>
            <a:spLocks noChangeArrowheads="1"/>
          </p:cNvSpPr>
          <p:nvPr/>
        </p:nvSpPr>
        <p:spPr bwMode="auto">
          <a:xfrm>
            <a:off x="4551363" y="3179763"/>
            <a:ext cx="1150937" cy="38417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86022" name="矩形 5"/>
          <p:cNvSpPr>
            <a:spLocks noChangeArrowheads="1"/>
          </p:cNvSpPr>
          <p:nvPr/>
        </p:nvSpPr>
        <p:spPr bwMode="auto">
          <a:xfrm>
            <a:off x="6393109" y="2908300"/>
            <a:ext cx="1905000" cy="736600"/>
          </a:xfrm>
          <a:prstGeom prst="rect">
            <a:avLst/>
          </a:prstGeom>
          <a:solidFill>
            <a:srgbClr val="11445B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家长登录账号为家长电话号码</a:t>
            </a:r>
          </a:p>
        </p:txBody>
      </p:sp>
      <p:sp>
        <p:nvSpPr>
          <p:cNvPr id="86023" name="矩形 6"/>
          <p:cNvSpPr>
            <a:spLocks noChangeArrowheads="1"/>
          </p:cNvSpPr>
          <p:nvPr/>
        </p:nvSpPr>
        <p:spPr bwMode="auto">
          <a:xfrm>
            <a:off x="4598988" y="3721100"/>
            <a:ext cx="1150937" cy="38417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86025" name="矩形 8"/>
          <p:cNvSpPr>
            <a:spLocks noChangeArrowheads="1"/>
          </p:cNvSpPr>
          <p:nvPr/>
        </p:nvSpPr>
        <p:spPr bwMode="auto">
          <a:xfrm>
            <a:off x="1597820" y="3511550"/>
            <a:ext cx="2408237" cy="982662"/>
          </a:xfrm>
          <a:prstGeom prst="rect">
            <a:avLst/>
          </a:prstGeom>
          <a:solidFill>
            <a:srgbClr val="11445B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 dirty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家长初始密码</a:t>
            </a:r>
            <a:r>
              <a:rPr kumimoji="0" lang="zh-CN" altLang="en-US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为</a:t>
            </a:r>
            <a:r>
              <a:rPr kumimoji="0" lang="zh-CN" altLang="en-US" sz="1800" dirty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登录</a:t>
            </a:r>
            <a:r>
              <a:rPr kumimoji="0" lang="zh-CN" altLang="en-US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账号</a:t>
            </a:r>
            <a:r>
              <a:rPr kumimoji="0" lang="zh-CN" altLang="en-US" sz="1800" dirty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，家长登录系统后可自行修改密码</a:t>
            </a:r>
          </a:p>
        </p:txBody>
      </p:sp>
      <p:sp>
        <p:nvSpPr>
          <p:cNvPr id="86026" name="矩形 9"/>
          <p:cNvSpPr>
            <a:spLocks noChangeArrowheads="1"/>
          </p:cNvSpPr>
          <p:nvPr/>
        </p:nvSpPr>
        <p:spPr bwMode="auto">
          <a:xfrm>
            <a:off x="5726113" y="4302125"/>
            <a:ext cx="1150937" cy="38417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86028" name="矩形 11"/>
          <p:cNvSpPr>
            <a:spLocks noChangeArrowheads="1"/>
          </p:cNvSpPr>
          <p:nvPr/>
        </p:nvSpPr>
        <p:spPr bwMode="auto">
          <a:xfrm>
            <a:off x="7345609" y="4149725"/>
            <a:ext cx="2532063" cy="688975"/>
          </a:xfrm>
          <a:prstGeom prst="rect">
            <a:avLst/>
          </a:prstGeom>
          <a:solidFill>
            <a:srgbClr val="11445B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家长登录系统须勾选</a:t>
            </a:r>
            <a:r>
              <a:rPr kumimoji="0" lang="en-US" altLang="zh-CN" sz="1800">
                <a:solidFill>
                  <a:srgbClr val="FFFFFF"/>
                </a:solidFill>
                <a:ea typeface="宋体" pitchFamily="2" charset="-122"/>
              </a:rPr>
              <a:t>【</a:t>
            </a:r>
            <a:r>
              <a:rPr kumimoji="0" lang="zh-CN" altLang="en-US" sz="1800">
                <a:solidFill>
                  <a:srgbClr val="FFFFFF"/>
                </a:solidFill>
                <a:latin typeface="华文楷体" pitchFamily="2" charset="-122"/>
                <a:ea typeface="宋体" pitchFamily="2" charset="-122"/>
                <a:sym typeface="华文楷体" pitchFamily="2" charset="-122"/>
              </a:rPr>
              <a:t>我是家长</a:t>
            </a:r>
            <a:r>
              <a:rPr kumimoji="0" lang="en-US" altLang="zh-CN" sz="1800">
                <a:solidFill>
                  <a:srgbClr val="FFFFFF"/>
                </a:solidFill>
                <a:ea typeface="宋体" pitchFamily="2" charset="-122"/>
              </a:rPr>
              <a:t>】</a:t>
            </a:r>
            <a:endParaRPr kumimoji="0" lang="zh-CN" altLang="en-US" sz="1800">
              <a:solidFill>
                <a:srgbClr val="FFFFFF"/>
              </a:solidFill>
              <a:latin typeface="华文楷体" pitchFamily="2" charset="-122"/>
              <a:ea typeface="宋体" pitchFamily="2" charset="-122"/>
              <a:sym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1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1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1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0" dur="10"/>
                                        <p:tgtEl>
                                          <p:spTgt spid="86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10"/>
                                        <p:tgtEl>
                                          <p:spTgt spid="86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bldLvl="0" animBg="1" autoUpdateAnimBg="0"/>
      <p:bldP spid="86020" grpId="1" animBg="1"/>
      <p:bldP spid="86022" grpId="0" bldLvl="0" animBg="1" autoUpdateAnimBg="0"/>
      <p:bldP spid="86022" grpId="1" animBg="1"/>
      <p:bldP spid="86023" grpId="0" bldLvl="0" animBg="1" autoUpdateAnimBg="0"/>
      <p:bldP spid="86023" grpId="1" animBg="1"/>
      <p:bldP spid="86025" grpId="0" bldLvl="0" animBg="1" autoUpdateAnimBg="0"/>
      <p:bldP spid="86025" grpId="1" animBg="1"/>
      <p:bldP spid="86026" grpId="0" bldLvl="0" animBg="1" autoUpdateAnimBg="0"/>
      <p:bldP spid="86028" grpId="0" bldLvl="0" animBg="1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5568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779463" y="330200"/>
            <a:ext cx="5316537" cy="1368425"/>
          </a:xfrm>
        </p:spPr>
        <p:txBody>
          <a:bodyPr/>
          <a:lstStyle/>
          <a:p>
            <a:pPr marL="0" indent="0" eaLnBrk="1" hangingPunct="1"/>
            <a:r>
              <a:rPr kumimoji="0" lang="zh-CN" altLang="en-US" sz="4800" dirty="0" smtClean="0"/>
              <a:t>家长</a:t>
            </a:r>
          </a:p>
        </p:txBody>
      </p:sp>
      <p:pic>
        <p:nvPicPr>
          <p:cNvPr id="63491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1333679"/>
            <a:ext cx="11403013" cy="55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4" name="矩形 4"/>
          <p:cNvSpPr>
            <a:spLocks noChangeArrowheads="1"/>
          </p:cNvSpPr>
          <p:nvPr/>
        </p:nvSpPr>
        <p:spPr bwMode="auto">
          <a:xfrm>
            <a:off x="779464" y="2353861"/>
            <a:ext cx="740244" cy="348243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87046" name="矩形 6"/>
          <p:cNvSpPr>
            <a:spLocks noChangeArrowheads="1"/>
          </p:cNvSpPr>
          <p:nvPr/>
        </p:nvSpPr>
        <p:spPr bwMode="auto">
          <a:xfrm>
            <a:off x="2092797" y="1917879"/>
            <a:ext cx="5287717" cy="1439275"/>
          </a:xfrm>
          <a:prstGeom prst="rect">
            <a:avLst/>
          </a:prstGeom>
          <a:solidFill>
            <a:srgbClr val="11445B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 dirty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家长</a:t>
            </a:r>
            <a:r>
              <a:rPr kumimoji="0" lang="zh-CN" altLang="en-US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模块与学生基本一致。</a:t>
            </a:r>
            <a:r>
              <a:rPr kumimoji="0" lang="zh-CN" altLang="en-US" sz="1800" dirty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注意家长可以绑定多个学生，只要系统里多个学生的家长电话号码一致，那么该家长就可以查看多个学生的信息。另外家长修改电话号码后，登录账号改变，密码不变。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1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 bldLvl="0" animBg="1" autoUpdateAnimBg="0"/>
      <p:bldP spid="87046" grpId="0" bldLvl="0" animBg="1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68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文本框 1"/>
          <p:cNvSpPr txBox="1">
            <a:spLocks noChangeArrowheads="1"/>
          </p:cNvSpPr>
          <p:nvPr/>
        </p:nvSpPr>
        <p:spPr bwMode="auto">
          <a:xfrm>
            <a:off x="3732213" y="6076950"/>
            <a:ext cx="4070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rgbClr val="FF6600"/>
                </a:solidFill>
                <a:latin typeface="+mn-ea"/>
                <a:ea typeface="+mn-ea"/>
              </a:rPr>
              <a:t>成都双扬科技有限责任公司</a:t>
            </a:r>
          </a:p>
        </p:txBody>
      </p:sp>
      <p:sp>
        <p:nvSpPr>
          <p:cNvPr id="64517" name="文本框 2"/>
          <p:cNvSpPr txBox="1">
            <a:spLocks noChangeArrowheads="1"/>
          </p:cNvSpPr>
          <p:nvPr/>
        </p:nvSpPr>
        <p:spPr bwMode="auto">
          <a:xfrm>
            <a:off x="3073400" y="3175000"/>
            <a:ext cx="1724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400" dirty="0">
                <a:latin typeface="+mn-ea"/>
                <a:ea typeface="+mn-ea"/>
              </a:rPr>
              <a:t>联系我们：</a:t>
            </a:r>
          </a:p>
        </p:txBody>
      </p:sp>
      <p:sp>
        <p:nvSpPr>
          <p:cNvPr id="64518" name="文本框 7"/>
          <p:cNvSpPr txBox="1">
            <a:spLocks noChangeArrowheads="1"/>
          </p:cNvSpPr>
          <p:nvPr/>
        </p:nvSpPr>
        <p:spPr bwMode="auto">
          <a:xfrm>
            <a:off x="3990975" y="3803650"/>
            <a:ext cx="4264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400" dirty="0">
                <a:latin typeface="+mn-ea"/>
                <a:ea typeface="+mn-ea"/>
              </a:rPr>
              <a:t>电话：</a:t>
            </a:r>
            <a:r>
              <a:rPr lang="zh-CN" altLang="zh-CN" sz="2400" dirty="0">
                <a:latin typeface="+mn-ea"/>
                <a:ea typeface="+mn-ea"/>
              </a:rPr>
              <a:t>0</a:t>
            </a:r>
            <a:r>
              <a:rPr lang="en-US" altLang="zh-CN" sz="2400" dirty="0">
                <a:latin typeface="+mn-ea"/>
                <a:ea typeface="+mn-ea"/>
              </a:rPr>
              <a:t>28-87817376</a:t>
            </a:r>
            <a:endParaRPr lang="zh-CN" altLang="en-US" sz="2400" dirty="0">
              <a:latin typeface="+mn-ea"/>
              <a:ea typeface="+mn-ea"/>
            </a:endParaRPr>
          </a:p>
        </p:txBody>
      </p:sp>
      <p:sp>
        <p:nvSpPr>
          <p:cNvPr id="64519" name="文本框 8"/>
          <p:cNvSpPr txBox="1">
            <a:spLocks noChangeArrowheads="1"/>
          </p:cNvSpPr>
          <p:nvPr/>
        </p:nvSpPr>
        <p:spPr bwMode="auto">
          <a:xfrm>
            <a:off x="3990975" y="4432300"/>
            <a:ext cx="5381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400">
                <a:latin typeface="+mn-ea"/>
                <a:ea typeface="+mn-ea"/>
              </a:rPr>
              <a:t>邮箱：</a:t>
            </a:r>
            <a:r>
              <a:rPr lang="en-US" altLang="zh-CN" sz="2400">
                <a:latin typeface="+mn-ea"/>
                <a:ea typeface="+mn-ea"/>
              </a:rPr>
              <a:t>contact@doubleflyer.com</a:t>
            </a:r>
            <a:endParaRPr lang="zh-CN" altLang="en-US" sz="2400">
              <a:latin typeface="+mn-ea"/>
              <a:ea typeface="+mn-ea"/>
            </a:endParaRPr>
          </a:p>
        </p:txBody>
      </p:sp>
      <p:sp>
        <p:nvSpPr>
          <p:cNvPr id="64520" name="文本框 9"/>
          <p:cNvSpPr txBox="1">
            <a:spLocks noChangeArrowheads="1"/>
          </p:cNvSpPr>
          <p:nvPr/>
        </p:nvSpPr>
        <p:spPr bwMode="auto">
          <a:xfrm>
            <a:off x="3990975" y="5060950"/>
            <a:ext cx="4264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400">
                <a:latin typeface="+mn-ea"/>
                <a:ea typeface="+mn-ea"/>
              </a:rPr>
              <a:t>QQ</a:t>
            </a:r>
            <a:r>
              <a:rPr lang="zh-CN" altLang="en-US" sz="2400">
                <a:latin typeface="+mn-ea"/>
                <a:ea typeface="+mn-ea"/>
              </a:rPr>
              <a:t>：</a:t>
            </a:r>
            <a:r>
              <a:rPr lang="en-US" altLang="zh-CN" sz="2400">
                <a:latin typeface="+mn-ea"/>
                <a:ea typeface="+mn-ea"/>
              </a:rPr>
              <a:t>2021728378</a:t>
            </a:r>
            <a:endParaRPr lang="zh-CN" altLang="en-US" sz="2400">
              <a:latin typeface="+mn-ea"/>
              <a:ea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990975" y="1320410"/>
            <a:ext cx="4543245" cy="1180831"/>
          </a:xfrm>
        </p:spPr>
        <p:txBody>
          <a:bodyPr/>
          <a:lstStyle/>
          <a:p>
            <a:r>
              <a:rPr lang="zh-CN" altLang="en-US" dirty="0" smtClean="0"/>
              <a:t>谢谢大家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68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9913"/>
            <a:ext cx="12192000" cy="50180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779463" y="212725"/>
            <a:ext cx="5316537" cy="1368425"/>
          </a:xfrm>
        </p:spPr>
        <p:txBody>
          <a:bodyPr/>
          <a:lstStyle/>
          <a:p>
            <a:pPr marL="0" indent="0" eaLnBrk="1" hangingPunct="1"/>
            <a:r>
              <a:rPr kumimoji="0" lang="zh-CN" altLang="en-US" sz="4800" dirty="0" smtClean="0"/>
              <a:t>教师</a:t>
            </a:r>
            <a:br>
              <a:rPr kumimoji="0" lang="zh-CN" altLang="en-US" sz="4800" dirty="0" smtClean="0"/>
            </a:br>
            <a:r>
              <a:rPr kumimoji="0" lang="zh-CN" altLang="en-US" sz="4800" dirty="0" smtClean="0"/>
              <a:t>          ——</a:t>
            </a:r>
            <a:r>
              <a:rPr kumimoji="0" lang="zh-CN" altLang="en-US" sz="3600" dirty="0" smtClean="0"/>
              <a:t>个人信息</a:t>
            </a:r>
          </a:p>
        </p:txBody>
      </p:sp>
      <p:sp>
        <p:nvSpPr>
          <p:cNvPr id="10244" name="矩形 5"/>
          <p:cNvSpPr>
            <a:spLocks noChangeArrowheads="1"/>
          </p:cNvSpPr>
          <p:nvPr/>
        </p:nvSpPr>
        <p:spPr bwMode="auto">
          <a:xfrm>
            <a:off x="95534" y="3411940"/>
            <a:ext cx="1214652" cy="436729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10245" name="矩形 8"/>
          <p:cNvSpPr>
            <a:spLocks noChangeArrowheads="1"/>
          </p:cNvSpPr>
          <p:nvPr/>
        </p:nvSpPr>
        <p:spPr bwMode="auto">
          <a:xfrm>
            <a:off x="10117138" y="6061075"/>
            <a:ext cx="949325" cy="49212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10246" name="矩形 10"/>
          <p:cNvSpPr>
            <a:spLocks noChangeArrowheads="1"/>
          </p:cNvSpPr>
          <p:nvPr/>
        </p:nvSpPr>
        <p:spPr bwMode="auto">
          <a:xfrm>
            <a:off x="11066463" y="6061075"/>
            <a:ext cx="923925" cy="49212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10250" name="矩形 18"/>
          <p:cNvSpPr>
            <a:spLocks noChangeArrowheads="1"/>
          </p:cNvSpPr>
          <p:nvPr/>
        </p:nvSpPr>
        <p:spPr bwMode="auto">
          <a:xfrm>
            <a:off x="6913418" y="5474493"/>
            <a:ext cx="2902095" cy="1175689"/>
          </a:xfrm>
          <a:prstGeom prst="rect">
            <a:avLst/>
          </a:prstGeom>
          <a:solidFill>
            <a:srgbClr val="12475F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  <a:sym typeface="华文楷体" pitchFamily="2" charset="-122"/>
              </a:rPr>
              <a:t>初始</a:t>
            </a:r>
            <a:r>
              <a:rPr kumimoji="0" lang="zh-CN" altLang="en-US" sz="1800" dirty="0" smtClean="0">
                <a:solidFill>
                  <a:srgbClr val="FFFFFF"/>
                </a:solidFill>
                <a:latin typeface="楷体" pitchFamily="49" charset="-122"/>
                <a:ea typeface="楷体" pitchFamily="49" charset="-122"/>
                <a:sym typeface="华文楷体" pitchFamily="2" charset="-122"/>
              </a:rPr>
              <a:t>密码为</a:t>
            </a:r>
            <a:r>
              <a:rPr kumimoji="0" lang="zh-CN" altLang="en-US" sz="1800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  <a:sym typeface="华文楷体" pitchFamily="2" charset="-122"/>
              </a:rPr>
              <a:t>教师电话号码，点此修改密码，输入旧密码以及至少为</a:t>
            </a:r>
            <a:r>
              <a:rPr kumimoji="0" lang="en-US" altLang="zh-CN" sz="1800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6</a:t>
            </a:r>
            <a:r>
              <a:rPr kumimoji="0" lang="zh-CN" altLang="en-US" sz="1800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  <a:sym typeface="华文楷体" pitchFamily="2" charset="-122"/>
              </a:rPr>
              <a:t>位的新密码</a:t>
            </a:r>
          </a:p>
        </p:txBody>
      </p:sp>
      <p:sp>
        <p:nvSpPr>
          <p:cNvPr id="10253" name="矩形 27"/>
          <p:cNvSpPr>
            <a:spLocks noChangeArrowheads="1"/>
          </p:cNvSpPr>
          <p:nvPr/>
        </p:nvSpPr>
        <p:spPr bwMode="auto">
          <a:xfrm>
            <a:off x="8769351" y="4172816"/>
            <a:ext cx="3144837" cy="1414462"/>
          </a:xfrm>
          <a:prstGeom prst="rect">
            <a:avLst/>
          </a:prstGeom>
          <a:solidFill>
            <a:srgbClr val="12475F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  <a:sym typeface="华文楷体" pitchFamily="2" charset="-122"/>
              </a:rPr>
              <a:t>点此可修改头像、联系电话、邮箱、</a:t>
            </a:r>
            <a:r>
              <a:rPr kumimoji="0" lang="en-US" altLang="zh-CN" sz="1800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QQ</a:t>
            </a:r>
            <a:r>
              <a:rPr kumimoji="0" lang="zh-CN" altLang="en-US" sz="1800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  <a:sym typeface="华文楷体" pitchFamily="2" charset="-122"/>
              </a:rPr>
              <a:t>和家庭</a:t>
            </a:r>
            <a:r>
              <a:rPr kumimoji="0" lang="zh-CN" altLang="en-US" sz="1800" dirty="0" smtClean="0">
                <a:solidFill>
                  <a:srgbClr val="FFFFFF"/>
                </a:solidFill>
                <a:latin typeface="楷体" pitchFamily="49" charset="-122"/>
                <a:ea typeface="楷体" pitchFamily="49" charset="-122"/>
                <a:sym typeface="华文楷体" pitchFamily="2" charset="-122"/>
              </a:rPr>
              <a:t>住址，</a:t>
            </a:r>
            <a:r>
              <a:rPr kumimoji="0" lang="zh-CN" altLang="en-US" sz="1800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  <a:sym typeface="华文楷体" pitchFamily="2" charset="-122"/>
              </a:rPr>
              <a:t>修改联系</a:t>
            </a:r>
            <a:r>
              <a:rPr kumimoji="0" lang="zh-CN" altLang="en-US" sz="1800" dirty="0" smtClean="0">
                <a:solidFill>
                  <a:srgbClr val="FFFFFF"/>
                </a:solidFill>
                <a:latin typeface="楷体" pitchFamily="49" charset="-122"/>
                <a:ea typeface="楷体" pitchFamily="49" charset="-122"/>
                <a:sym typeface="华文楷体" pitchFamily="2" charset="-122"/>
              </a:rPr>
              <a:t>电话后，</a:t>
            </a:r>
            <a:r>
              <a:rPr kumimoji="0" lang="zh-CN" altLang="en-US" sz="1800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  <a:sym typeface="华文楷体" pitchFamily="2" charset="-122"/>
              </a:rPr>
              <a:t>登录</a:t>
            </a:r>
            <a:r>
              <a:rPr kumimoji="0" lang="zh-CN" altLang="en-US" sz="1800" dirty="0" smtClean="0">
                <a:solidFill>
                  <a:srgbClr val="FFFFFF"/>
                </a:solidFill>
                <a:latin typeface="楷体" pitchFamily="49" charset="-122"/>
                <a:ea typeface="楷体" pitchFamily="49" charset="-122"/>
                <a:sym typeface="华文楷体" pitchFamily="2" charset="-122"/>
              </a:rPr>
              <a:t>账号也随之改变，</a:t>
            </a:r>
            <a:r>
              <a:rPr kumimoji="0" lang="zh-CN" altLang="en-US" sz="1800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  <a:sym typeface="华文楷体" pitchFamily="2" charset="-122"/>
              </a:rPr>
              <a:t>密码不变</a:t>
            </a:r>
          </a:p>
        </p:txBody>
      </p:sp>
      <p:sp>
        <p:nvSpPr>
          <p:cNvPr id="15" name="矩形 18"/>
          <p:cNvSpPr>
            <a:spLocks noChangeArrowheads="1"/>
          </p:cNvSpPr>
          <p:nvPr/>
        </p:nvSpPr>
        <p:spPr bwMode="auto">
          <a:xfrm>
            <a:off x="1838470" y="3272629"/>
            <a:ext cx="2596862" cy="900187"/>
          </a:xfrm>
          <a:prstGeom prst="rect">
            <a:avLst/>
          </a:prstGeom>
          <a:solidFill>
            <a:srgbClr val="12475F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 dirty="0" smtClean="0">
                <a:solidFill>
                  <a:srgbClr val="FFFFFF"/>
                </a:solidFill>
                <a:latin typeface="楷体" pitchFamily="49" charset="-122"/>
                <a:ea typeface="楷体" pitchFamily="49" charset="-122"/>
                <a:sym typeface="华文楷体" pitchFamily="2" charset="-122"/>
              </a:rPr>
              <a:t>点击查看教师个人信息、修改密码及个人信息</a:t>
            </a:r>
            <a:endParaRPr kumimoji="0" lang="zh-CN" altLang="en-US" sz="1800" dirty="0">
              <a:solidFill>
                <a:srgbClr val="FFFFFF"/>
              </a:solidFill>
              <a:latin typeface="楷体" pitchFamily="49" charset="-122"/>
              <a:ea typeface="楷体" pitchFamily="49" charset="-122"/>
              <a:sym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1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1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1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9" dur="1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5" grpId="0" bldLvl="0" animBg="1" autoUpdateAnimBg="0"/>
      <p:bldP spid="10245" grpId="1" animBg="1"/>
      <p:bldP spid="10246" grpId="0" bldLvl="0" animBg="1" autoUpdateAnimBg="0"/>
      <p:bldP spid="10250" grpId="0" bldLvl="0" animBg="1" autoUpdateAnimBg="0"/>
      <p:bldP spid="10250" grpId="1" animBg="1"/>
      <p:bldP spid="10253" grpId="0" bldLvl="0" animBg="1" autoUpdateAnimBg="0"/>
      <p:bldP spid="15" grpId="0" bldLvl="0" animBg="1" autoUpdateAnimBg="0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68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8213" y="1837826"/>
            <a:ext cx="12230213" cy="3343773"/>
          </a:xfrm>
          <a:prstGeom prst="rect">
            <a:avLst/>
          </a:prstGeom>
        </p:spPr>
      </p:pic>
      <p:sp>
        <p:nvSpPr>
          <p:cNvPr id="23554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779463" y="186967"/>
            <a:ext cx="5316537" cy="1368425"/>
          </a:xfrm>
        </p:spPr>
        <p:txBody>
          <a:bodyPr/>
          <a:lstStyle/>
          <a:p>
            <a:pPr marL="0" indent="0" eaLnBrk="1" hangingPunct="1"/>
            <a:r>
              <a:rPr kumimoji="0" lang="zh-CN" altLang="en-US" sz="4800" dirty="0" smtClean="0"/>
              <a:t>教师</a:t>
            </a:r>
            <a:br>
              <a:rPr kumimoji="0" lang="zh-CN" altLang="en-US" sz="4800" dirty="0" smtClean="0"/>
            </a:br>
            <a:r>
              <a:rPr kumimoji="0" lang="zh-CN" altLang="en-US" sz="4800" dirty="0" smtClean="0"/>
              <a:t>          ——</a:t>
            </a:r>
            <a:r>
              <a:rPr kumimoji="0" lang="zh-CN" altLang="en-US" sz="3600" dirty="0" smtClean="0"/>
              <a:t>教学资料</a:t>
            </a:r>
          </a:p>
        </p:txBody>
      </p:sp>
      <p:sp>
        <p:nvSpPr>
          <p:cNvPr id="11268" name="矩形 6"/>
          <p:cNvSpPr>
            <a:spLocks noChangeArrowheads="1"/>
          </p:cNvSpPr>
          <p:nvPr/>
        </p:nvSpPr>
        <p:spPr bwMode="auto">
          <a:xfrm>
            <a:off x="640394" y="4435979"/>
            <a:ext cx="806270" cy="436271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11269" name="矩形 7"/>
          <p:cNvSpPr>
            <a:spLocks noChangeArrowheads="1"/>
          </p:cNvSpPr>
          <p:nvPr/>
        </p:nvSpPr>
        <p:spPr bwMode="auto">
          <a:xfrm>
            <a:off x="2461060" y="2308573"/>
            <a:ext cx="638781" cy="413989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3465512" y="2025793"/>
            <a:ext cx="2150485" cy="696769"/>
          </a:xfrm>
          <a:prstGeom prst="rect">
            <a:avLst/>
          </a:prstGeom>
          <a:solidFill>
            <a:srgbClr val="124760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 dirty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点击上传教学</a:t>
            </a:r>
            <a:r>
              <a:rPr kumimoji="0" lang="zh-CN" altLang="en-US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资料</a:t>
            </a:r>
            <a:endParaRPr kumimoji="0" lang="zh-CN" altLang="en-US" sz="1800" dirty="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11272" name="矩形 11"/>
          <p:cNvSpPr>
            <a:spLocks noChangeArrowheads="1"/>
          </p:cNvSpPr>
          <p:nvPr/>
        </p:nvSpPr>
        <p:spPr bwMode="auto">
          <a:xfrm>
            <a:off x="7289442" y="3607298"/>
            <a:ext cx="1632885" cy="1006266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11274" name="矩形 13"/>
          <p:cNvSpPr>
            <a:spLocks noChangeArrowheads="1"/>
          </p:cNvSpPr>
          <p:nvPr/>
        </p:nvSpPr>
        <p:spPr bwMode="auto">
          <a:xfrm>
            <a:off x="6384637" y="2285206"/>
            <a:ext cx="1727200" cy="874712"/>
          </a:xfrm>
          <a:prstGeom prst="rect">
            <a:avLst/>
          </a:prstGeom>
          <a:solidFill>
            <a:srgbClr val="124760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 dirty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点击附件标题，下载附件</a:t>
            </a:r>
          </a:p>
        </p:txBody>
      </p:sp>
      <p:sp>
        <p:nvSpPr>
          <p:cNvPr id="11275" name="矩形 15"/>
          <p:cNvSpPr>
            <a:spLocks noChangeArrowheads="1"/>
          </p:cNvSpPr>
          <p:nvPr/>
        </p:nvSpPr>
        <p:spPr bwMode="auto">
          <a:xfrm>
            <a:off x="11007985" y="2294716"/>
            <a:ext cx="1027112" cy="39687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11277" name="矩形 17"/>
          <p:cNvSpPr>
            <a:spLocks noChangeArrowheads="1"/>
          </p:cNvSpPr>
          <p:nvPr/>
        </p:nvSpPr>
        <p:spPr bwMode="auto">
          <a:xfrm>
            <a:off x="9035426" y="1962798"/>
            <a:ext cx="1800225" cy="893763"/>
          </a:xfrm>
          <a:prstGeom prst="rect">
            <a:avLst/>
          </a:prstGeom>
          <a:solidFill>
            <a:srgbClr val="124760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任选一项或多项进行筛选查找</a:t>
            </a:r>
          </a:p>
        </p:txBody>
      </p:sp>
      <p:sp>
        <p:nvSpPr>
          <p:cNvPr id="11278" name="矩形 19"/>
          <p:cNvSpPr>
            <a:spLocks noChangeArrowheads="1"/>
          </p:cNvSpPr>
          <p:nvPr/>
        </p:nvSpPr>
        <p:spPr bwMode="auto">
          <a:xfrm>
            <a:off x="9024372" y="2288097"/>
            <a:ext cx="1800225" cy="434466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11280" name="矩形 21"/>
          <p:cNvSpPr>
            <a:spLocks noChangeArrowheads="1"/>
          </p:cNvSpPr>
          <p:nvPr/>
        </p:nvSpPr>
        <p:spPr bwMode="auto">
          <a:xfrm>
            <a:off x="7020710" y="1837826"/>
            <a:ext cx="1727200" cy="874712"/>
          </a:xfrm>
          <a:prstGeom prst="rect">
            <a:avLst/>
          </a:prstGeom>
          <a:solidFill>
            <a:srgbClr val="124760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输入资料标题进行精确查找</a:t>
            </a:r>
          </a:p>
        </p:txBody>
      </p:sp>
      <p:sp>
        <p:nvSpPr>
          <p:cNvPr id="13" name="矩形 13"/>
          <p:cNvSpPr>
            <a:spLocks noChangeArrowheads="1"/>
          </p:cNvSpPr>
          <p:nvPr/>
        </p:nvSpPr>
        <p:spPr bwMode="auto">
          <a:xfrm>
            <a:off x="1739178" y="4098850"/>
            <a:ext cx="2509693" cy="1203758"/>
          </a:xfrm>
          <a:prstGeom prst="rect">
            <a:avLst/>
          </a:prstGeom>
          <a:solidFill>
            <a:srgbClr val="124760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上传课件、图书、短视频等，用于个人存放资料或学生下载学习</a:t>
            </a:r>
            <a:endParaRPr kumimoji="0" lang="zh-CN" altLang="en-US" sz="1800" dirty="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15" name="矩形 11"/>
          <p:cNvSpPr>
            <a:spLocks noChangeArrowheads="1"/>
          </p:cNvSpPr>
          <p:nvPr/>
        </p:nvSpPr>
        <p:spPr bwMode="auto">
          <a:xfrm>
            <a:off x="9182637" y="3607297"/>
            <a:ext cx="889411" cy="1006267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16" name="矩形 13"/>
          <p:cNvSpPr>
            <a:spLocks noChangeArrowheads="1"/>
          </p:cNvSpPr>
          <p:nvPr/>
        </p:nvSpPr>
        <p:spPr bwMode="auto">
          <a:xfrm>
            <a:off x="6701214" y="1720260"/>
            <a:ext cx="4295717" cy="1378837"/>
          </a:xfrm>
          <a:prstGeom prst="rect">
            <a:avLst/>
          </a:prstGeom>
          <a:solidFill>
            <a:srgbClr val="124760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私有资源表示该资料仅教师个人可查看；班级资源表示授课班级学生也可查看；</a:t>
            </a:r>
            <a:endParaRPr kumimoji="0" lang="en-US" altLang="zh-CN" sz="1800" dirty="0" smtClean="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管理员上传的所有资料都是共享资源，</a:t>
            </a:r>
            <a:endParaRPr kumimoji="0" lang="en-US" altLang="zh-CN" sz="1800" dirty="0" smtClean="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全校师生可查看</a:t>
            </a:r>
            <a:endParaRPr kumimoji="0" lang="zh-CN" altLang="en-US" sz="1800" dirty="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1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1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1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7" dur="1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9" dur="1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2" dur="1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4" dur="1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7" dur="1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9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2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69" grpId="0" bldLvl="0" animBg="1" autoUpdateAnimBg="0"/>
      <p:bldP spid="11269" grpId="1" animBg="1"/>
      <p:bldP spid="11271" grpId="0" bldLvl="0" animBg="1" autoUpdateAnimBg="0"/>
      <p:bldP spid="11271" grpId="1" animBg="1"/>
      <p:bldP spid="11272" grpId="0" bldLvl="0" animBg="1" autoUpdateAnimBg="0"/>
      <p:bldP spid="11272" grpId="1" animBg="1"/>
      <p:bldP spid="11274" grpId="0" bldLvl="0" animBg="1" autoUpdateAnimBg="0"/>
      <p:bldP spid="11274" grpId="1" animBg="1"/>
      <p:bldP spid="11275" grpId="0" bldLvl="0" animBg="1" autoUpdateAnimBg="0"/>
      <p:bldP spid="11275" grpId="1" animBg="1"/>
      <p:bldP spid="11277" grpId="0" bldLvl="0" animBg="1" autoUpdateAnimBg="0"/>
      <p:bldP spid="11277" grpId="1" animBg="1"/>
      <p:bldP spid="11278" grpId="0" bldLvl="0" animBg="1" autoUpdateAnimBg="0"/>
      <p:bldP spid="11278" grpId="1" animBg="1"/>
      <p:bldP spid="11280" grpId="0" bldLvl="0" animBg="1" autoUpdateAnimBg="0"/>
      <p:bldP spid="11280" grpId="1" animBg="1"/>
      <p:bldP spid="13" grpId="0" bldLvl="0" animBg="1" autoUpdateAnimBg="0"/>
      <p:bldP spid="13" grpId="1" animBg="1"/>
      <p:bldP spid="15" grpId="0" bldLvl="0" animBg="1" autoUpdateAnimBg="0"/>
      <p:bldP spid="16" grpId="0" bldLvl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68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779463" y="212725"/>
            <a:ext cx="5316537" cy="1368425"/>
          </a:xfrm>
        </p:spPr>
        <p:txBody>
          <a:bodyPr/>
          <a:lstStyle/>
          <a:p>
            <a:pPr marL="0" indent="0" eaLnBrk="1" hangingPunct="1"/>
            <a:r>
              <a:rPr kumimoji="0" lang="zh-CN" altLang="en-US" sz="4800" dirty="0" smtClean="0"/>
              <a:t>教师</a:t>
            </a:r>
            <a:br>
              <a:rPr kumimoji="0" lang="zh-CN" altLang="en-US" sz="4800" dirty="0" smtClean="0"/>
            </a:br>
            <a:r>
              <a:rPr kumimoji="0" lang="zh-CN" altLang="en-US" sz="4800" dirty="0" smtClean="0"/>
              <a:t>          ——</a:t>
            </a:r>
            <a:r>
              <a:rPr kumimoji="0" lang="zh-CN" altLang="en-US" sz="3600" dirty="0" smtClean="0"/>
              <a:t>教案管理</a:t>
            </a:r>
          </a:p>
        </p:txBody>
      </p:sp>
      <p:pic>
        <p:nvPicPr>
          <p:cNvPr id="24579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0275"/>
            <a:ext cx="12192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矩形 4"/>
          <p:cNvSpPr>
            <a:spLocks noChangeArrowheads="1"/>
          </p:cNvSpPr>
          <p:nvPr/>
        </p:nvSpPr>
        <p:spPr bwMode="auto">
          <a:xfrm>
            <a:off x="604838" y="4943475"/>
            <a:ext cx="825500" cy="4572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15" name="矩形 8"/>
          <p:cNvSpPr>
            <a:spLocks noChangeArrowheads="1"/>
          </p:cNvSpPr>
          <p:nvPr/>
        </p:nvSpPr>
        <p:spPr bwMode="auto">
          <a:xfrm>
            <a:off x="9278938" y="3495675"/>
            <a:ext cx="777875" cy="14478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7067819" y="1784207"/>
            <a:ext cx="2788370" cy="1401906"/>
          </a:xfrm>
          <a:prstGeom prst="rect">
            <a:avLst/>
          </a:prstGeom>
          <a:solidFill>
            <a:srgbClr val="12475F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 dirty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教案是否共享由管理员</a:t>
            </a:r>
            <a:r>
              <a:rPr kumimoji="0" lang="zh-CN" altLang="en-US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设置，共享则全校教师可查看，不共享则仅教师个人和管理员查看</a:t>
            </a:r>
            <a:endParaRPr kumimoji="0" lang="zh-CN" altLang="en-US" sz="1800" dirty="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9" name="矩形 18"/>
          <p:cNvSpPr>
            <a:spLocks noChangeArrowheads="1"/>
          </p:cNvSpPr>
          <p:nvPr/>
        </p:nvSpPr>
        <p:spPr bwMode="auto">
          <a:xfrm>
            <a:off x="1923776" y="4384467"/>
            <a:ext cx="1958677" cy="723899"/>
          </a:xfrm>
          <a:prstGeom prst="rect">
            <a:avLst/>
          </a:prstGeom>
          <a:solidFill>
            <a:srgbClr val="12475F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 dirty="0" smtClean="0">
                <a:solidFill>
                  <a:srgbClr val="FFFFFF"/>
                </a:solidFill>
                <a:latin typeface="华文楷体" pitchFamily="2" charset="-122"/>
                <a:sym typeface="华文楷体" pitchFamily="2" charset="-122"/>
              </a:rPr>
              <a:t>上传的教案由管理员进行管理</a:t>
            </a:r>
            <a:endParaRPr kumimoji="0" lang="zh-CN" altLang="en-US" sz="1800" dirty="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  <p:bldP spid="15" grpId="0" bldLvl="0" animBg="1" autoUpdateAnimBg="0"/>
      <p:bldP spid="19" grpId="0" bldLvl="0" animBg="1" autoUpdateAnimBg="0"/>
      <p:bldP spid="9" grpId="0" bldLvl="0" animBg="1" autoUpdateAnimBg="0"/>
      <p:bldP spid="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68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779463" y="212725"/>
            <a:ext cx="5316537" cy="1368425"/>
          </a:xfrm>
        </p:spPr>
        <p:txBody>
          <a:bodyPr/>
          <a:lstStyle/>
          <a:p>
            <a:pPr marL="0" indent="0" eaLnBrk="1" hangingPunct="1"/>
            <a:r>
              <a:rPr kumimoji="0" lang="zh-CN" altLang="en-US" sz="4800" dirty="0" smtClean="0"/>
              <a:t>教师</a:t>
            </a:r>
            <a:br>
              <a:rPr kumimoji="0" lang="zh-CN" altLang="en-US" sz="4800" dirty="0" smtClean="0"/>
            </a:br>
            <a:r>
              <a:rPr kumimoji="0" lang="zh-CN" altLang="en-US" sz="4800" dirty="0" smtClean="0"/>
              <a:t>           ——</a:t>
            </a:r>
            <a:r>
              <a:rPr kumimoji="0" lang="zh-CN" altLang="en-US" sz="3600" dirty="0"/>
              <a:t>试题库</a:t>
            </a:r>
            <a:endParaRPr kumimoji="0" lang="zh-CN" altLang="en-US" sz="3600" dirty="0" smtClean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1695450"/>
            <a:ext cx="12201525" cy="4734782"/>
          </a:xfrm>
          <a:prstGeom prst="rect">
            <a:avLst/>
          </a:prstGeom>
        </p:spPr>
      </p:pic>
      <p:sp>
        <p:nvSpPr>
          <p:cNvPr id="9" name="矩形 3"/>
          <p:cNvSpPr>
            <a:spLocks noChangeArrowheads="1"/>
          </p:cNvSpPr>
          <p:nvPr/>
        </p:nvSpPr>
        <p:spPr bwMode="auto">
          <a:xfrm>
            <a:off x="585788" y="5803900"/>
            <a:ext cx="915987" cy="3683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369887" y="4587082"/>
            <a:ext cx="2263775" cy="773112"/>
          </a:xfrm>
          <a:prstGeom prst="rect">
            <a:avLst/>
          </a:prstGeom>
          <a:solidFill>
            <a:srgbClr val="11445B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 dirty="0" smtClean="0">
                <a:solidFill>
                  <a:srgbClr val="FFFFFF"/>
                </a:solidFill>
                <a:latin typeface="+mn-ea"/>
                <a:ea typeface="+mn-ea"/>
                <a:sym typeface="华文楷体" pitchFamily="2" charset="-122"/>
              </a:rPr>
              <a:t>查看数十万试题和解析以及智能组卷</a:t>
            </a:r>
            <a:endParaRPr kumimoji="0" lang="zh-CN" altLang="en-US" sz="1800" dirty="0">
              <a:solidFill>
                <a:srgbClr val="FFFFFF"/>
              </a:solidFill>
              <a:latin typeface="+mn-ea"/>
              <a:ea typeface="+mn-ea"/>
              <a:sym typeface="华文楷体" pitchFamily="2" charset="-122"/>
            </a:endParaRPr>
          </a:p>
        </p:txBody>
      </p:sp>
      <p:sp>
        <p:nvSpPr>
          <p:cNvPr id="11" name="矩形 3"/>
          <p:cNvSpPr>
            <a:spLocks noChangeArrowheads="1"/>
          </p:cNvSpPr>
          <p:nvPr/>
        </p:nvSpPr>
        <p:spPr bwMode="auto">
          <a:xfrm>
            <a:off x="2849563" y="5680364"/>
            <a:ext cx="766473" cy="307686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2166648" y="4775933"/>
            <a:ext cx="2132302" cy="529286"/>
          </a:xfrm>
          <a:prstGeom prst="rect">
            <a:avLst/>
          </a:prstGeom>
          <a:solidFill>
            <a:srgbClr val="11445B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 dirty="0" smtClean="0">
                <a:solidFill>
                  <a:srgbClr val="FFFFFF"/>
                </a:solidFill>
                <a:latin typeface="+mn-ea"/>
                <a:ea typeface="+mn-ea"/>
                <a:sym typeface="华文楷体" pitchFamily="2" charset="-122"/>
              </a:rPr>
              <a:t>查看试题答案解析</a:t>
            </a:r>
            <a:endParaRPr kumimoji="0" lang="zh-CN" altLang="en-US" sz="1800" dirty="0">
              <a:solidFill>
                <a:srgbClr val="FFFFFF"/>
              </a:solidFill>
              <a:latin typeface="+mn-ea"/>
              <a:ea typeface="+mn-ea"/>
              <a:sym typeface="华文楷体" pitchFamily="2" charset="-122"/>
            </a:endParaRPr>
          </a:p>
        </p:txBody>
      </p:sp>
      <p:sp>
        <p:nvSpPr>
          <p:cNvPr id="13" name="矩形 3"/>
          <p:cNvSpPr>
            <a:spLocks noChangeArrowheads="1"/>
          </p:cNvSpPr>
          <p:nvPr/>
        </p:nvSpPr>
        <p:spPr bwMode="auto">
          <a:xfrm>
            <a:off x="4064649" y="5735339"/>
            <a:ext cx="766473" cy="307686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3381734" y="4830908"/>
            <a:ext cx="2132302" cy="529286"/>
          </a:xfrm>
          <a:prstGeom prst="rect">
            <a:avLst/>
          </a:prstGeom>
          <a:solidFill>
            <a:srgbClr val="11445B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 dirty="0" smtClean="0">
                <a:solidFill>
                  <a:srgbClr val="FFFFFF"/>
                </a:solidFill>
                <a:latin typeface="+mn-ea"/>
                <a:ea typeface="+mn-ea"/>
                <a:sym typeface="华文楷体" pitchFamily="2" charset="-122"/>
              </a:rPr>
              <a:t>将选中的试题添加至试题篮便于组卷</a:t>
            </a:r>
            <a:endParaRPr kumimoji="0" lang="zh-CN" altLang="en-US" sz="1800" dirty="0">
              <a:solidFill>
                <a:srgbClr val="FFFFFF"/>
              </a:solidFill>
              <a:latin typeface="+mn-ea"/>
              <a:ea typeface="+mn-ea"/>
              <a:sym typeface="华文楷体" pitchFamily="2" charset="-122"/>
            </a:endParaRPr>
          </a:p>
        </p:txBody>
      </p:sp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2482526" y="1672029"/>
            <a:ext cx="731729" cy="409019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1782239" y="2469249"/>
            <a:ext cx="2516711" cy="992820"/>
          </a:xfrm>
          <a:prstGeom prst="rect">
            <a:avLst/>
          </a:prstGeom>
          <a:solidFill>
            <a:srgbClr val="11445B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 dirty="0" smtClean="0">
                <a:solidFill>
                  <a:srgbClr val="FFFFFF"/>
                </a:solidFill>
                <a:latin typeface="+mn-ea"/>
                <a:ea typeface="+mn-ea"/>
                <a:sym typeface="华文楷体" pitchFamily="2" charset="-122"/>
              </a:rPr>
              <a:t>对试题篮中的试题进行排序，输入试卷名称，点击生成试卷</a:t>
            </a:r>
            <a:endParaRPr kumimoji="0" lang="zh-CN" altLang="en-US" sz="1800" dirty="0">
              <a:solidFill>
                <a:srgbClr val="FFFFFF"/>
              </a:solidFill>
              <a:latin typeface="+mn-ea"/>
              <a:ea typeface="+mn-ea"/>
              <a:sym typeface="华文楷体" pitchFamily="2" charset="-122"/>
            </a:endParaRPr>
          </a:p>
        </p:txBody>
      </p:sp>
      <p:sp>
        <p:nvSpPr>
          <p:cNvPr id="17" name="矩形 3"/>
          <p:cNvSpPr>
            <a:spLocks noChangeArrowheads="1"/>
          </p:cNvSpPr>
          <p:nvPr/>
        </p:nvSpPr>
        <p:spPr bwMode="auto">
          <a:xfrm>
            <a:off x="3381734" y="1682060"/>
            <a:ext cx="802339" cy="42207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2681448" y="2479280"/>
            <a:ext cx="1918262" cy="470709"/>
          </a:xfrm>
          <a:prstGeom prst="rect">
            <a:avLst/>
          </a:prstGeom>
          <a:solidFill>
            <a:srgbClr val="11445B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 dirty="0" smtClean="0">
                <a:solidFill>
                  <a:srgbClr val="FFFFFF"/>
                </a:solidFill>
                <a:latin typeface="+mn-ea"/>
                <a:ea typeface="+mn-ea"/>
                <a:sym typeface="华文楷体" pitchFamily="2" charset="-122"/>
              </a:rPr>
              <a:t>查看系统已经生成的试卷</a:t>
            </a:r>
            <a:endParaRPr kumimoji="0" lang="zh-CN" altLang="en-US" sz="1800" dirty="0">
              <a:solidFill>
                <a:srgbClr val="FFFFFF"/>
              </a:solidFill>
              <a:latin typeface="+mn-ea"/>
              <a:ea typeface="+mn-ea"/>
              <a:sym typeface="华文楷体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028" y="1696534"/>
            <a:ext cx="12216028" cy="4383479"/>
          </a:xfrm>
          <a:prstGeom prst="rect">
            <a:avLst/>
          </a:prstGeom>
        </p:spPr>
      </p:pic>
      <p:sp>
        <p:nvSpPr>
          <p:cNvPr id="20" name="矩形 3"/>
          <p:cNvSpPr>
            <a:spLocks noChangeArrowheads="1"/>
          </p:cNvSpPr>
          <p:nvPr/>
        </p:nvSpPr>
        <p:spPr bwMode="auto">
          <a:xfrm>
            <a:off x="396227" y="3793662"/>
            <a:ext cx="1770421" cy="349714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2517197" y="3374056"/>
            <a:ext cx="3046628" cy="1269280"/>
          </a:xfrm>
          <a:prstGeom prst="rect">
            <a:avLst/>
          </a:prstGeom>
          <a:solidFill>
            <a:srgbClr val="11445B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 dirty="0" smtClean="0">
                <a:solidFill>
                  <a:srgbClr val="FFFFFF"/>
                </a:solidFill>
                <a:latin typeface="+mn-ea"/>
                <a:ea typeface="+mn-ea"/>
                <a:sym typeface="华文楷体" pitchFamily="2" charset="-122"/>
              </a:rPr>
              <a:t>点击试卷名称，可选择直接打印试卷，或者复制试题所有题目至</a:t>
            </a:r>
            <a:r>
              <a:rPr kumimoji="0" lang="en-US" altLang="zh-CN" sz="1800" dirty="0" smtClean="0">
                <a:solidFill>
                  <a:srgbClr val="FFFFFF"/>
                </a:solidFill>
                <a:latin typeface="+mn-ea"/>
                <a:ea typeface="+mn-ea"/>
                <a:sym typeface="华文楷体" pitchFamily="2" charset="-122"/>
              </a:rPr>
              <a:t>word</a:t>
            </a:r>
            <a:r>
              <a:rPr kumimoji="0" lang="zh-CN" altLang="en-US" sz="1800" dirty="0" smtClean="0">
                <a:solidFill>
                  <a:srgbClr val="FFFFFF"/>
                </a:solidFill>
                <a:latin typeface="+mn-ea"/>
                <a:ea typeface="+mn-ea"/>
                <a:sym typeface="华文楷体" pitchFamily="2" charset="-122"/>
              </a:rPr>
              <a:t>文档，进行修改调整之后再打印</a:t>
            </a:r>
            <a:endParaRPr kumimoji="0" lang="zh-CN" altLang="en-US" sz="1800" dirty="0">
              <a:solidFill>
                <a:srgbClr val="FFFFFF"/>
              </a:solidFill>
              <a:latin typeface="+mn-ea"/>
              <a:ea typeface="+mn-ea"/>
              <a:sym typeface="华文楷体" pitchFamily="2" charset="-122"/>
            </a:endParaRPr>
          </a:p>
        </p:txBody>
      </p:sp>
      <p:sp>
        <p:nvSpPr>
          <p:cNvPr id="22" name="矩形 3"/>
          <p:cNvSpPr>
            <a:spLocks noChangeArrowheads="1"/>
          </p:cNvSpPr>
          <p:nvPr/>
        </p:nvSpPr>
        <p:spPr bwMode="auto">
          <a:xfrm>
            <a:off x="10029825" y="3793661"/>
            <a:ext cx="1452239" cy="313329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zh-CN" altLang="en-US" sz="1800">
              <a:solidFill>
                <a:srgbClr val="FFFFFF"/>
              </a:solidFill>
              <a:latin typeface="华文楷体" pitchFamily="2" charset="-122"/>
              <a:sym typeface="华文楷体" pitchFamily="2" charset="-122"/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7383568" y="3598080"/>
            <a:ext cx="2131907" cy="704490"/>
          </a:xfrm>
          <a:prstGeom prst="rect">
            <a:avLst/>
          </a:prstGeom>
          <a:solidFill>
            <a:srgbClr val="11445B"/>
          </a:solidFill>
          <a:ln w="76200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orbel" pitchFamily="34" charset="0"/>
                <a:ea typeface="华文楷体" pitchFamily="2" charset="-122"/>
                <a:sym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zh-CN" altLang="en-US" sz="1800" dirty="0" smtClean="0">
                <a:solidFill>
                  <a:srgbClr val="FFFFFF"/>
                </a:solidFill>
                <a:latin typeface="+mn-ea"/>
                <a:ea typeface="+mn-ea"/>
                <a:sym typeface="华文楷体" pitchFamily="2" charset="-122"/>
              </a:rPr>
              <a:t>重新选择试题，进行试题增删操作</a:t>
            </a:r>
            <a:endParaRPr kumimoji="0" lang="zh-CN" altLang="en-US" sz="1800" dirty="0">
              <a:solidFill>
                <a:srgbClr val="FFFFFF"/>
              </a:solidFill>
              <a:latin typeface="+mn-ea"/>
              <a:ea typeface="+mn-ea"/>
              <a:sym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8928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7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2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7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1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6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1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bldLvl="0" animBg="1" autoUpdateAnimBg="0"/>
      <p:bldP spid="10" grpId="1" animBg="1"/>
      <p:bldP spid="11" grpId="0" animBg="1"/>
      <p:bldP spid="11" grpId="1" animBg="1"/>
      <p:bldP spid="12" grpId="0" bldLvl="0" animBg="1" autoUpdateAnimBg="0"/>
      <p:bldP spid="12" grpId="1" animBg="1"/>
      <p:bldP spid="13" grpId="0" animBg="1"/>
      <p:bldP spid="13" grpId="1" animBg="1"/>
      <p:bldP spid="14" grpId="0" bldLvl="0" animBg="1" autoUpdateAnimBg="0"/>
      <p:bldP spid="14" grpId="1" animBg="1"/>
      <p:bldP spid="15" grpId="0" animBg="1"/>
      <p:bldP spid="15" grpId="1" animBg="1"/>
      <p:bldP spid="16" grpId="0" bldLvl="0" animBg="1" autoUpdateAnimBg="0"/>
      <p:bldP spid="16" grpId="1" animBg="1"/>
      <p:bldP spid="17" grpId="0" animBg="1"/>
      <p:bldP spid="17" grpId="1" animBg="1"/>
      <p:bldP spid="18" grpId="0" bldLvl="0" animBg="1" autoUpdateAnimBg="0"/>
      <p:bldP spid="18" grpId="1" animBg="1"/>
      <p:bldP spid="20" grpId="0" animBg="1"/>
      <p:bldP spid="20" grpId="1" animBg="1"/>
      <p:bldP spid="21" grpId="0" bldLvl="0" animBg="1" autoUpdateAnimBg="0"/>
      <p:bldP spid="21" grpId="1" animBg="1"/>
      <p:bldP spid="22" grpId="0" animBg="1"/>
      <p:bldP spid="23" grpId="0" bldLvl="0" animBg="1" autoUpdateAnimBg="0"/>
    </p:bldLst>
  </p:timing>
</p:sld>
</file>

<file path=ppt/theme/theme1.xml><?xml version="1.0" encoding="utf-8"?>
<a:theme xmlns:a="http://schemas.openxmlformats.org/drawingml/2006/main" name="OfficeLight">
  <a:themeElements>
    <a:clrScheme name="">
      <a:dk1>
        <a:srgbClr val="2F2B20"/>
      </a:dk1>
      <a:lt1>
        <a:srgbClr val="FFFFFF"/>
      </a:lt1>
      <a:dk2>
        <a:srgbClr val="675E47"/>
      </a:dk2>
      <a:lt2>
        <a:srgbClr val="A8C0BF"/>
      </a:lt2>
      <a:accent1>
        <a:srgbClr val="A9A57C"/>
      </a:accent1>
      <a:accent2>
        <a:srgbClr val="DFDCB7"/>
      </a:accent2>
      <a:accent3>
        <a:srgbClr val="FFFFFF"/>
      </a:accent3>
      <a:accent4>
        <a:srgbClr val="27231A"/>
      </a:accent4>
      <a:accent5>
        <a:srgbClr val="D1CFBF"/>
      </a:accent5>
      <a:accent6>
        <a:srgbClr val="CAC7A6"/>
      </a:accent6>
      <a:hlink>
        <a:srgbClr val="D25814"/>
      </a:hlink>
      <a:folHlink>
        <a:srgbClr val="849A0A"/>
      </a:folHlink>
    </a:clrScheme>
    <a:fontScheme name="OfficeLight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深度">
  <a:themeElements>
    <a:clrScheme name="">
      <a:dk1>
        <a:srgbClr val="455F51"/>
      </a:dk1>
      <a:lt1>
        <a:srgbClr val="FFFFFF"/>
      </a:lt1>
      <a:dk2>
        <a:srgbClr val="000000"/>
      </a:dk2>
      <a:lt2>
        <a:srgbClr val="94D7E4"/>
      </a:lt2>
      <a:accent1>
        <a:srgbClr val="41AEBD"/>
      </a:accent1>
      <a:accent2>
        <a:srgbClr val="97E9D5"/>
      </a:accent2>
      <a:accent3>
        <a:srgbClr val="AAAAAA"/>
      </a:accent3>
      <a:accent4>
        <a:srgbClr val="DADADA"/>
      </a:accent4>
      <a:accent5>
        <a:srgbClr val="B0D3DB"/>
      </a:accent5>
      <a:accent6>
        <a:srgbClr val="88D3C1"/>
      </a:accent6>
      <a:hlink>
        <a:srgbClr val="FBCA98"/>
      </a:hlink>
      <a:folHlink>
        <a:srgbClr val="D3B86D"/>
      </a:folHlink>
    </a:clrScheme>
    <a:fontScheme name="深度">
      <a:majorFont>
        <a:latin typeface="Corbel"/>
        <a:ea typeface="华文楷体"/>
        <a:cs typeface=""/>
      </a:majorFont>
      <a:minorFont>
        <a:latin typeface="Corbel"/>
        <a:ea typeface="华文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深度">
  <a:themeElements>
    <a:clrScheme name="">
      <a:dk1>
        <a:srgbClr val="455F51"/>
      </a:dk1>
      <a:lt1>
        <a:srgbClr val="FFFFFF"/>
      </a:lt1>
      <a:dk2>
        <a:srgbClr val="000000"/>
      </a:dk2>
      <a:lt2>
        <a:srgbClr val="94D7E4"/>
      </a:lt2>
      <a:accent1>
        <a:srgbClr val="41AEBD"/>
      </a:accent1>
      <a:accent2>
        <a:srgbClr val="97E9D5"/>
      </a:accent2>
      <a:accent3>
        <a:srgbClr val="AAAAAA"/>
      </a:accent3>
      <a:accent4>
        <a:srgbClr val="DADADA"/>
      </a:accent4>
      <a:accent5>
        <a:srgbClr val="B0D3DB"/>
      </a:accent5>
      <a:accent6>
        <a:srgbClr val="88D3C1"/>
      </a:accent6>
      <a:hlink>
        <a:srgbClr val="FBCA98"/>
      </a:hlink>
      <a:folHlink>
        <a:srgbClr val="D3B86D"/>
      </a:folHlink>
    </a:clrScheme>
    <a:fontScheme name="1_深度">
      <a:majorFont>
        <a:latin typeface="Corbel"/>
        <a:ea typeface="华文楷体"/>
        <a:cs typeface=""/>
      </a:majorFont>
      <a:minorFont>
        <a:latin typeface="Corbel"/>
        <a:ea typeface="华文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">
      <a:dk1>
        <a:srgbClr val="2F2B20"/>
      </a:dk1>
      <a:lt1>
        <a:srgbClr val="FFFFFF"/>
      </a:lt1>
      <a:dk2>
        <a:srgbClr val="675E47"/>
      </a:dk2>
      <a:lt2>
        <a:srgbClr val="A8C0BF"/>
      </a:lt2>
      <a:accent1>
        <a:srgbClr val="A9A57C"/>
      </a:accent1>
      <a:accent2>
        <a:srgbClr val="DFDCB7"/>
      </a:accent2>
      <a:accent3>
        <a:srgbClr val="FFFFFF"/>
      </a:accent3>
      <a:accent4>
        <a:srgbClr val="27231A"/>
      </a:accent4>
      <a:accent5>
        <a:srgbClr val="D1CFBF"/>
      </a:accent5>
      <a:accent6>
        <a:srgbClr val="CAC7A6"/>
      </a:accent6>
      <a:hlink>
        <a:srgbClr val="D25814"/>
      </a:hlink>
      <a:folHlink>
        <a:srgbClr val="849A0A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1795</Words>
  <Application>Microsoft Office PowerPoint</Application>
  <PresentationFormat>宽屏</PresentationFormat>
  <Paragraphs>206</Paragraphs>
  <Slides>55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55</vt:i4>
      </vt:variant>
    </vt:vector>
  </HeadingPairs>
  <TitlesOfParts>
    <vt:vector size="69" baseType="lpstr">
      <vt:lpstr>等线</vt:lpstr>
      <vt:lpstr>华文行楷</vt:lpstr>
      <vt:lpstr>华文楷体</vt:lpstr>
      <vt:lpstr>楷体</vt:lpstr>
      <vt:lpstr>宋体</vt:lpstr>
      <vt:lpstr>微软雅黑</vt:lpstr>
      <vt:lpstr>Arial</vt:lpstr>
      <vt:lpstr>Cambria</vt:lpstr>
      <vt:lpstr>Century Gothic</vt:lpstr>
      <vt:lpstr>Corbel</vt:lpstr>
      <vt:lpstr>Wingdings 2</vt:lpstr>
      <vt:lpstr>OfficeLight</vt:lpstr>
      <vt:lpstr>深度</vt:lpstr>
      <vt:lpstr>1_深度</vt:lpstr>
      <vt:lpstr>双扬智慧云校园</vt:lpstr>
      <vt:lpstr>四类权限账号</vt:lpstr>
      <vt:lpstr>访问地址：</vt:lpstr>
      <vt:lpstr>教师           ——登录</vt:lpstr>
      <vt:lpstr>教师           ——首页</vt:lpstr>
      <vt:lpstr>教师           ——个人信息</vt:lpstr>
      <vt:lpstr>教师           ——教学资料</vt:lpstr>
      <vt:lpstr>教师           ——教案管理</vt:lpstr>
      <vt:lpstr>教师            ——试题库</vt:lpstr>
      <vt:lpstr>教师           ——我的任务</vt:lpstr>
      <vt:lpstr>教师           ——我的考勤</vt:lpstr>
      <vt:lpstr>教师          ——通知公告</vt:lpstr>
      <vt:lpstr>教师           ——考务安排</vt:lpstr>
      <vt:lpstr>教师           ——继续教育</vt:lpstr>
      <vt:lpstr>教师           ——听课管理</vt:lpstr>
      <vt:lpstr>教师            ——我的教研组</vt:lpstr>
      <vt:lpstr>教师           ——公开教研活动</vt:lpstr>
      <vt:lpstr>教师            ——我的资产</vt:lpstr>
      <vt:lpstr>教师           ——资产报修</vt:lpstr>
      <vt:lpstr>教师            ——作业管理</vt:lpstr>
      <vt:lpstr>教师           ——疑难解答</vt:lpstr>
      <vt:lpstr>教师            ——学科成绩</vt:lpstr>
      <vt:lpstr>教师            ——年级学科成绩</vt:lpstr>
      <vt:lpstr>教师           ——教学课表</vt:lpstr>
      <vt:lpstr>教师           ——功能教室管理</vt:lpstr>
      <vt:lpstr>教师            ——调课</vt:lpstr>
      <vt:lpstr>教师            ——家长短信通知</vt:lpstr>
      <vt:lpstr>班主任            ——我的班级</vt:lpstr>
      <vt:lpstr>班主任           ——班级主页</vt:lpstr>
      <vt:lpstr>班主任            ——综实档案</vt:lpstr>
      <vt:lpstr>班主任            ——学生信息管理</vt:lpstr>
      <vt:lpstr>班主任            ——成绩管理</vt:lpstr>
      <vt:lpstr>班主任            ——成绩管理</vt:lpstr>
      <vt:lpstr>班主任            ——年级成绩</vt:lpstr>
      <vt:lpstr>班主任            ——年级成绩</vt:lpstr>
      <vt:lpstr>班主任            ——综合素质管理</vt:lpstr>
      <vt:lpstr>班主任            ——考勤管理</vt:lpstr>
      <vt:lpstr>班主任            ——班级通知</vt:lpstr>
      <vt:lpstr>班主任           ——家长短信通知</vt:lpstr>
      <vt:lpstr>班主任            ——班级课表</vt:lpstr>
      <vt:lpstr>班主任            ——期末评语</vt:lpstr>
      <vt:lpstr>学生          ——登录</vt:lpstr>
      <vt:lpstr>学生           ——首页</vt:lpstr>
      <vt:lpstr>学生           ——我的信息</vt:lpstr>
      <vt:lpstr>学生           ——我的课表</vt:lpstr>
      <vt:lpstr>学生           ——课程作业</vt:lpstr>
      <vt:lpstr>学生           ——课程资源</vt:lpstr>
      <vt:lpstr>学生           ——疑难解答</vt:lpstr>
      <vt:lpstr>学生           ——成绩查询</vt:lpstr>
      <vt:lpstr>学生           ——成绩分析</vt:lpstr>
      <vt:lpstr>学生           ——期末成绩单</vt:lpstr>
      <vt:lpstr>学生          ——我的考勤</vt:lpstr>
      <vt:lpstr>家长           ——登录</vt:lpstr>
      <vt:lpstr>家长</vt:lpstr>
      <vt:lpstr>谢谢大家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Baoyu Wan</cp:lastModifiedBy>
  <cp:revision>109</cp:revision>
  <dcterms:created xsi:type="dcterms:W3CDTF">2015-12-06T14:53:00Z</dcterms:created>
  <dcterms:modified xsi:type="dcterms:W3CDTF">2015-12-18T05:13:56Z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2052-10.1.0.5400</vt:lpwstr>
  </property>
</Properties>
</file>